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  <p:sldId id="270" r:id="rId15"/>
    <p:sldId id="271" r:id="rId16"/>
    <p:sldId id="272" r:id="rId17"/>
    <p:sldId id="273" r:id="rId18"/>
    <p:sldId id="25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0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11772-80C1-17CE-7EA6-F4CDC4DC8F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50DAAA-0685-85FA-3FF6-87436F4A9E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E6B6D-8938-261E-84D1-19179946A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BDF48A-A15B-059B-1684-AD76D72BD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E5A91-C6C7-CE04-0083-E7D2E4B86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667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40F68-CFB6-7BF8-7418-FD22D9325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9C8F2C-29D8-098B-B385-1A78F5E538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9349A-1607-CA9A-C3C2-0530CD2D5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49557B-DE69-8243-6D7F-D15DA8A64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17EEE-83FD-E7D2-F81B-34EAB9686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715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94D972-0FB2-DD1E-3E88-938F3D7144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0DA57B-3248-EA4F-2BE0-9EF628F6AD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12487A-3614-635A-F372-75F2DDA10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3C1413-F31E-1600-63E9-392DFE98D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A5E77-8C7B-113E-2749-A760A5CC7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858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2D0D9-214E-C14B-9D1F-B16A65B3C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77AD5-65B8-1D4E-98A5-325793208D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CD7FC-5D66-F6C9-383E-A9B288137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451C6C-C56A-7637-030C-0D8024ED4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0C0CA-F440-C187-C55D-109A8541D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18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5215B-49D9-3B0D-1C78-B3DEAC420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103225-78EF-F07E-619A-1ACBB9521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8087E-5381-F9BC-54B2-2179F8D9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D7AED-56A5-C053-3F37-5CF9BF8A9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532CE-6295-DE88-3247-58045F672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5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CD919-007A-9AE2-C948-F7F416A76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46D1F-F097-AA9D-E652-616F8EAE26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9A33A-679A-D103-163A-2A469001AB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95EA3D-5AA8-8A65-88B5-CC1F3E74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0B968A-697A-6898-57D9-76BBE694A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F38626-BB6C-3222-F784-65313D2C6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435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771CF-9C6B-6B11-DA42-896F24A7B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9A4DA-7D5B-77BB-8EEA-B1C9EC7D5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95F3C-6108-7B34-77D1-21C2C21329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C63F3B-AD5E-E2A8-BA5F-AEEF333C8A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A907B1-49C7-5ED2-56F2-5AD5B700E0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DEB208-FCF2-1261-26E2-78566677F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3F571E-F8CF-ABED-AB9E-D64BB9F7D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CB32E4-7856-9AAE-91D6-B812F707D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30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7F991-953E-511E-F9A8-35A587E7C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E81057-AEE9-557B-6C6C-5E443DA71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180A8B-3277-6E08-D7E1-758EDBB05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48474F-9786-CB9A-3158-D86D8C87E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464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F9D17C-D3A7-D733-9690-5AF09B69C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B866D9-3EE7-3387-2479-81A186E8D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36B57-EDB7-4DBE-0AD4-8101F09F9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10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F5071-D30A-D247-F9A1-5E0A1D5CE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EE468-A0EB-3FFA-03FF-A0D9EBF883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69E5A-1A11-F3BF-0785-2C4637BD26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E7D6E2-D35A-0E32-0696-D12ED2574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8346B5-B8C7-648F-65D3-17BF9C6CD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BE4ABA-2886-20FE-F83A-14905011B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21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CC6B3-8849-F4DC-97DF-69F0FA280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4B32BC-C9B8-8641-8D1C-AE1EDB224B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9295A3-1463-23B4-A61B-722F8B1FB5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559511-1869-EBF6-7F4F-AA2CF49BA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FD36D-0B77-458E-BD3A-8EB4AEDA8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1E36FC-FD2A-4383-A716-7EFDA1F65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8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946953-3218-D2EA-2FAC-F850358421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53950D-8080-8893-4E97-E0B8101CB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A509F-F8AC-D98E-6FD7-04EC557F4D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5D913-947A-4907-9BA2-26940AD54876}" type="datetimeFigureOut">
              <a:rPr lang="en-US" smtClean="0"/>
              <a:t>6/23/2022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3E614-FFF3-BC43-BFF7-33213E09AD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5E879-E88C-D8DF-DAFE-CE699714E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097DE-CFDB-4D08-B4F6-0A5826C97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4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D005C160-85C3-D3EB-FC98-DC052A1A5E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0989" y="320956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th-TH" sz="3200" dirty="0"/>
              <a:t>วิธีการเขียน </a:t>
            </a:r>
            <a:r>
              <a:rPr lang="en-US" sz="3200" dirty="0"/>
              <a:t>launch file </a:t>
            </a:r>
            <a:r>
              <a:rPr lang="th-TH" sz="3200" dirty="0"/>
              <a:t>บน </a:t>
            </a:r>
            <a:r>
              <a:rPr lang="en-US" sz="3200" dirty="0"/>
              <a:t>python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FF90D3-833F-2131-4382-ED029D269946}"/>
              </a:ext>
            </a:extLst>
          </p:cNvPr>
          <p:cNvSpPr txBox="1"/>
          <p:nvPr/>
        </p:nvSpPr>
        <p:spPr>
          <a:xfrm>
            <a:off x="851645" y="1148837"/>
            <a:ext cx="822960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400" dirty="0"/>
              <a:t>การสร้าง </a:t>
            </a:r>
            <a:r>
              <a:rPr lang="en-US" sz="2400" dirty="0"/>
              <a:t>launch file</a:t>
            </a:r>
            <a:endParaRPr lang="th-TH" sz="2400" dirty="0"/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400" dirty="0"/>
              <a:t>การ </a:t>
            </a:r>
            <a:r>
              <a:rPr lang="en-US" sz="2400" dirty="0"/>
              <a:t>setup </a:t>
            </a:r>
            <a:r>
              <a:rPr lang="th-TH" sz="2400" dirty="0"/>
              <a:t>ในการสั่ง </a:t>
            </a:r>
            <a:r>
              <a:rPr lang="en-US" sz="2400" dirty="0"/>
              <a:t>launch</a:t>
            </a:r>
            <a:endParaRPr lang="th-TH" sz="2400" dirty="0"/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400" dirty="0"/>
              <a:t>การเขียน </a:t>
            </a:r>
            <a:r>
              <a:rPr lang="en-US" sz="2400" dirty="0"/>
              <a:t>launch file </a:t>
            </a:r>
            <a:r>
              <a:rPr lang="th-TH" sz="2400" dirty="0"/>
              <a:t>แบบทั่วไป</a:t>
            </a:r>
          </a:p>
          <a:p>
            <a:endParaRPr lang="th-TH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400" dirty="0"/>
              <a:t>การเขียน </a:t>
            </a:r>
            <a:r>
              <a:rPr lang="en-US" sz="2400" dirty="0"/>
              <a:t>launch file </a:t>
            </a:r>
            <a:r>
              <a:rPr lang="th-TH" sz="2400" dirty="0"/>
              <a:t>แบบเช็คตัวแปรผ่าน </a:t>
            </a:r>
            <a:r>
              <a:rPr lang="en-US" sz="2400" dirty="0"/>
              <a:t>environment</a:t>
            </a:r>
            <a:endParaRPr lang="th-TH" sz="2400" dirty="0"/>
          </a:p>
          <a:p>
            <a:endParaRPr lang="th-TH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400" dirty="0"/>
              <a:t>การเขียน </a:t>
            </a:r>
            <a:r>
              <a:rPr lang="en-US" sz="2400" dirty="0"/>
              <a:t>launch file </a:t>
            </a:r>
            <a:r>
              <a:rPr lang="th-TH" sz="2400" dirty="0"/>
              <a:t>แบบเช็ค </a:t>
            </a:r>
            <a:r>
              <a:rPr lang="en-US" sz="2400" dirty="0"/>
              <a:t>node </a:t>
            </a:r>
            <a:r>
              <a:rPr lang="th-TH" sz="2400" dirty="0"/>
              <a:t>ที่เปิดอยู่</a:t>
            </a:r>
          </a:p>
          <a:p>
            <a:endParaRPr lang="th-TH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h-TH" sz="2400" dirty="0"/>
              <a:t>การสั่ง </a:t>
            </a:r>
            <a:r>
              <a:rPr lang="en-US" sz="2400" dirty="0"/>
              <a:t>launch</a:t>
            </a:r>
          </a:p>
        </p:txBody>
      </p:sp>
    </p:spTree>
    <p:extLst>
      <p:ext uri="{BB962C8B-B14F-4D97-AF65-F5344CB8AC3E}">
        <p14:creationId xmlns:p14="http://schemas.microsoft.com/office/powerpoint/2010/main" val="7698277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861FAD1-F001-E7E9-E92F-06BAA1BB789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การเขียน </a:t>
            </a:r>
            <a:r>
              <a:rPr lang="en-US" dirty="0"/>
              <a:t>launch file </a:t>
            </a:r>
            <a:r>
              <a:rPr lang="th-TH" dirty="0"/>
              <a:t>แบบเช็ค</a:t>
            </a:r>
            <a:r>
              <a:rPr lang="en-US" dirty="0"/>
              <a:t> node</a:t>
            </a:r>
            <a:r>
              <a:rPr lang="th-TH" dirty="0"/>
              <a:t> อย่างมีเงื่อนไข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63AF24-2947-1358-FA47-2996479F8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76" y="1073081"/>
            <a:ext cx="8939035" cy="505249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828D092-CFE1-0FFA-B316-814595021FBE}"/>
              </a:ext>
            </a:extLst>
          </p:cNvPr>
          <p:cNvSpPr/>
          <p:nvPr/>
        </p:nvSpPr>
        <p:spPr>
          <a:xfrm>
            <a:off x="434176" y="1073081"/>
            <a:ext cx="4023440" cy="800543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723985-190E-5FE7-C84E-1727BBF41FBC}"/>
              </a:ext>
            </a:extLst>
          </p:cNvPr>
          <p:cNvSpPr txBox="1"/>
          <p:nvPr/>
        </p:nvSpPr>
        <p:spPr>
          <a:xfrm>
            <a:off x="4588027" y="1368164"/>
            <a:ext cx="1690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Import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6E9A9A6-D580-03D3-4FC4-E518E034327A}"/>
              </a:ext>
            </a:extLst>
          </p:cNvPr>
          <p:cNvSpPr/>
          <p:nvPr/>
        </p:nvSpPr>
        <p:spPr>
          <a:xfrm>
            <a:off x="434176" y="1972235"/>
            <a:ext cx="3573048" cy="6633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5E5B60-F1CC-CC60-E116-24E2E0C464BE}"/>
              </a:ext>
            </a:extLst>
          </p:cNvPr>
          <p:cNvSpPr txBox="1"/>
          <p:nvPr/>
        </p:nvSpPr>
        <p:spPr>
          <a:xfrm>
            <a:off x="4238404" y="2070458"/>
            <a:ext cx="394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function </a:t>
            </a:r>
            <a:r>
              <a:rPr lang="th-TH" sz="1800" dirty="0">
                <a:solidFill>
                  <a:srgbClr val="FF0000"/>
                </a:solidFill>
              </a:rPr>
              <a:t>ที่จะไปเก็บ </a:t>
            </a:r>
            <a:r>
              <a:rPr lang="en-US" sz="1800" dirty="0">
                <a:solidFill>
                  <a:srgbClr val="FF0000"/>
                </a:solidFill>
              </a:rPr>
              <a:t>node </a:t>
            </a:r>
            <a:r>
              <a:rPr lang="th-TH" sz="1800" dirty="0">
                <a:solidFill>
                  <a:srgbClr val="FF0000"/>
                </a:solidFill>
              </a:rPr>
              <a:t>ที่ใช้งานอยู่ในรูปของ </a:t>
            </a:r>
            <a:r>
              <a:rPr lang="en-US" sz="1800" dirty="0">
                <a:solidFill>
                  <a:srgbClr val="FF0000"/>
                </a:solidFill>
              </a:rPr>
              <a:t>list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7B5571-3EA0-76D4-2968-953A582D4F50}"/>
              </a:ext>
            </a:extLst>
          </p:cNvPr>
          <p:cNvSpPr/>
          <p:nvPr/>
        </p:nvSpPr>
        <p:spPr>
          <a:xfrm>
            <a:off x="659371" y="2935942"/>
            <a:ext cx="3643687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5A5C23-14C1-8355-CE23-CF355865C500}"/>
              </a:ext>
            </a:extLst>
          </p:cNvPr>
          <p:cNvSpPr txBox="1"/>
          <p:nvPr/>
        </p:nvSpPr>
        <p:spPr>
          <a:xfrm>
            <a:off x="4367969" y="2935942"/>
            <a:ext cx="4081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Command </a:t>
            </a:r>
            <a:r>
              <a:rPr lang="th-TH" dirty="0">
                <a:solidFill>
                  <a:srgbClr val="00B050"/>
                </a:solidFill>
              </a:rPr>
              <a:t>ในการดู </a:t>
            </a:r>
            <a:r>
              <a:rPr lang="en-US" dirty="0">
                <a:solidFill>
                  <a:srgbClr val="00B050"/>
                </a:solidFill>
              </a:rPr>
              <a:t>node list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10F331-2517-EA48-D954-9D09CF278D76}"/>
              </a:ext>
            </a:extLst>
          </p:cNvPr>
          <p:cNvSpPr/>
          <p:nvPr/>
        </p:nvSpPr>
        <p:spPr>
          <a:xfrm>
            <a:off x="659370" y="3414664"/>
            <a:ext cx="3643687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610DF1-872B-0B90-AC33-DB43F524F31D}"/>
              </a:ext>
            </a:extLst>
          </p:cNvPr>
          <p:cNvSpPr txBox="1"/>
          <p:nvPr/>
        </p:nvSpPr>
        <p:spPr>
          <a:xfrm>
            <a:off x="4367969" y="3395724"/>
            <a:ext cx="4081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solidFill>
                  <a:srgbClr val="FF0000"/>
                </a:solidFill>
              </a:rPr>
              <a:t>ตั้งตัวแปรที่จะเช็คชื่อ </a:t>
            </a:r>
            <a:r>
              <a:rPr lang="en-US" dirty="0">
                <a:solidFill>
                  <a:srgbClr val="FF0000"/>
                </a:solidFill>
              </a:rPr>
              <a:t>node</a:t>
            </a:r>
            <a:r>
              <a:rPr lang="th-TH" dirty="0">
                <a:solidFill>
                  <a:srgbClr val="FF0000"/>
                </a:solidFill>
              </a:rPr>
              <a:t> และตัวแปรสำหรับเงื่อนไข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6D3D8B-6511-33E3-D245-0AA1C377E0F2}"/>
              </a:ext>
            </a:extLst>
          </p:cNvPr>
          <p:cNvSpPr/>
          <p:nvPr/>
        </p:nvSpPr>
        <p:spPr>
          <a:xfrm>
            <a:off x="659371" y="3855506"/>
            <a:ext cx="3798246" cy="51208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B21ABB-91E9-93CA-C218-D42310C74DDB}"/>
              </a:ext>
            </a:extLst>
          </p:cNvPr>
          <p:cNvSpPr txBox="1"/>
          <p:nvPr/>
        </p:nvSpPr>
        <p:spPr>
          <a:xfrm>
            <a:off x="4511948" y="3801426"/>
            <a:ext cx="4564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solidFill>
                  <a:srgbClr val="00B050"/>
                </a:solidFill>
              </a:rPr>
              <a:t>ตรวจสอบว่าถ้ามี </a:t>
            </a:r>
            <a:r>
              <a:rPr lang="en-US" dirty="0">
                <a:solidFill>
                  <a:srgbClr val="00B050"/>
                </a:solidFill>
              </a:rPr>
              <a:t>node </a:t>
            </a:r>
            <a:r>
              <a:rPr lang="th-TH" dirty="0">
                <a:solidFill>
                  <a:srgbClr val="00B050"/>
                </a:solidFill>
              </a:rPr>
              <a:t>ชื่อที่ต้องการมีอยู่ใน </a:t>
            </a:r>
            <a:r>
              <a:rPr lang="en-US" dirty="0">
                <a:solidFill>
                  <a:srgbClr val="00B050"/>
                </a:solidFill>
              </a:rPr>
              <a:t>list (run</a:t>
            </a:r>
            <a:r>
              <a:rPr lang="th-TH" dirty="0">
                <a:solidFill>
                  <a:srgbClr val="00B050"/>
                </a:solidFill>
              </a:rPr>
              <a:t> อยู่</a:t>
            </a:r>
            <a:r>
              <a:rPr lang="en-US" dirty="0">
                <a:solidFill>
                  <a:srgbClr val="00B050"/>
                </a:solidFill>
              </a:rPr>
              <a:t>)</a:t>
            </a:r>
            <a:r>
              <a:rPr lang="th-TH" dirty="0">
                <a:solidFill>
                  <a:srgbClr val="00B050"/>
                </a:solidFill>
              </a:rPr>
              <a:t> จะไปตั้งตัวแปรเงื่อนไข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C05A50-C03A-60BB-B770-BE084D7E6D46}"/>
              </a:ext>
            </a:extLst>
          </p:cNvPr>
          <p:cNvSpPr/>
          <p:nvPr/>
        </p:nvSpPr>
        <p:spPr>
          <a:xfrm>
            <a:off x="624052" y="4548491"/>
            <a:ext cx="8591666" cy="6633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C6386F-6677-64D9-105F-3DF79A89D1B8}"/>
              </a:ext>
            </a:extLst>
          </p:cNvPr>
          <p:cNvSpPr txBox="1"/>
          <p:nvPr/>
        </p:nvSpPr>
        <p:spPr>
          <a:xfrm>
            <a:off x="9373211" y="4179920"/>
            <a:ext cx="27969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600" dirty="0">
                <a:solidFill>
                  <a:srgbClr val="FF0000"/>
                </a:solidFill>
              </a:rPr>
              <a:t>ถ้าไม่มี </a:t>
            </a:r>
            <a:r>
              <a:rPr lang="en-US" sz="1600" dirty="0" err="1">
                <a:solidFill>
                  <a:srgbClr val="FF0000"/>
                </a:solidFill>
              </a:rPr>
              <a:t>turtlesim</a:t>
            </a:r>
            <a:r>
              <a:rPr lang="en-US" sz="1600" dirty="0">
                <a:solidFill>
                  <a:srgbClr val="FF0000"/>
                </a:solidFill>
              </a:rPr>
              <a:t> node </a:t>
            </a:r>
            <a:r>
              <a:rPr lang="th-TH" sz="1600" dirty="0">
                <a:solidFill>
                  <a:srgbClr val="FF0000"/>
                </a:solidFill>
              </a:rPr>
              <a:t>เปิดอยู่</a:t>
            </a:r>
          </a:p>
          <a:p>
            <a:r>
              <a:rPr lang="th-TH" sz="1600" dirty="0">
                <a:solidFill>
                  <a:srgbClr val="FF0000"/>
                </a:solidFill>
              </a:rPr>
              <a:t>จะไป </a:t>
            </a:r>
            <a:r>
              <a:rPr lang="en-US" sz="1600" dirty="0">
                <a:solidFill>
                  <a:srgbClr val="FF0000"/>
                </a:solidFill>
              </a:rPr>
              <a:t>run </a:t>
            </a:r>
            <a:r>
              <a:rPr lang="en-US" sz="1600" dirty="0" err="1">
                <a:solidFill>
                  <a:srgbClr val="FF0000"/>
                </a:solidFill>
              </a:rPr>
              <a:t>turtlesim</a:t>
            </a:r>
            <a:r>
              <a:rPr lang="en-US" sz="1600" dirty="0">
                <a:solidFill>
                  <a:srgbClr val="FF0000"/>
                </a:solidFill>
              </a:rPr>
              <a:t> node (</a:t>
            </a:r>
            <a:r>
              <a:rPr lang="en-US" sz="1600" dirty="0" err="1">
                <a:solidFill>
                  <a:srgbClr val="FF0000"/>
                </a:solidFill>
              </a:rPr>
              <a:t>isTurtle</a:t>
            </a:r>
            <a:r>
              <a:rPr lang="en-US" sz="1600" dirty="0">
                <a:solidFill>
                  <a:srgbClr val="FF0000"/>
                </a:solidFill>
              </a:rPr>
              <a:t> = False)</a:t>
            </a:r>
          </a:p>
          <a:p>
            <a:r>
              <a:rPr lang="th-TH" sz="1600" dirty="0">
                <a:solidFill>
                  <a:srgbClr val="FF0000"/>
                </a:solidFill>
              </a:rPr>
              <a:t>แต่ถ้ามีเปิดไว้แล้วจะไปสั่ง </a:t>
            </a:r>
            <a:r>
              <a:rPr lang="en-US" sz="1600" dirty="0">
                <a:solidFill>
                  <a:srgbClr val="FF0000"/>
                </a:solidFill>
              </a:rPr>
              <a:t>service spawn turtle</a:t>
            </a:r>
            <a:r>
              <a:rPr lang="th-TH" sz="1600" dirty="0">
                <a:solidFill>
                  <a:srgbClr val="FF0000"/>
                </a:solidFill>
              </a:rPr>
              <a:t>เพิ่ม</a:t>
            </a:r>
            <a:r>
              <a:rPr lang="en-US" sz="1600" dirty="0">
                <a:solidFill>
                  <a:srgbClr val="FF0000"/>
                </a:solidFill>
              </a:rPr>
              <a:t>(</a:t>
            </a:r>
            <a:r>
              <a:rPr lang="en-US" sz="1600" dirty="0" err="1">
                <a:solidFill>
                  <a:srgbClr val="FF0000"/>
                </a:solidFill>
              </a:rPr>
              <a:t>isTurtle</a:t>
            </a:r>
            <a:r>
              <a:rPr lang="en-US" sz="1600" dirty="0">
                <a:solidFill>
                  <a:srgbClr val="FF0000"/>
                </a:solidFill>
              </a:rPr>
              <a:t> = True)</a:t>
            </a:r>
          </a:p>
        </p:txBody>
      </p:sp>
    </p:spTree>
    <p:extLst>
      <p:ext uri="{BB962C8B-B14F-4D97-AF65-F5344CB8AC3E}">
        <p14:creationId xmlns:p14="http://schemas.microsoft.com/office/powerpoint/2010/main" val="2727036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launch_with_node_available">
            <a:hlinkClick r:id="" action="ppaction://media"/>
            <a:extLst>
              <a:ext uri="{FF2B5EF4-FFF2-40B4-BE49-F238E27FC236}">
                <a16:creationId xmlns:a16="http://schemas.microsoft.com/office/drawing/2014/main" id="{80C83D51-51EE-CBB1-1FAA-FB4B62352D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9151" b="11111"/>
          <a:stretch/>
        </p:blipFill>
        <p:spPr>
          <a:xfrm>
            <a:off x="228394" y="1060913"/>
            <a:ext cx="11735212" cy="54482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66B395-94C1-D37A-EDEE-6D1C24839897}"/>
              </a:ext>
            </a:extLst>
          </p:cNvPr>
          <p:cNvSpPr txBox="1"/>
          <p:nvPr/>
        </p:nvSpPr>
        <p:spPr>
          <a:xfrm>
            <a:off x="300317" y="691581"/>
            <a:ext cx="873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ตัวอย่างการใช้งาน</a:t>
            </a:r>
            <a:endParaRPr lang="en-US" dirty="0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4186BF70-3DFB-02AD-CF70-1F4AF0FC1596}"/>
              </a:ext>
            </a:extLst>
          </p:cNvPr>
          <p:cNvSpPr txBox="1">
            <a:spLocks/>
          </p:cNvSpPr>
          <p:nvPr/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h-TH"/>
              <a:t>การเขียน </a:t>
            </a:r>
            <a:r>
              <a:rPr lang="en-US"/>
              <a:t>launch file </a:t>
            </a:r>
            <a:r>
              <a:rPr lang="th-TH"/>
              <a:t>แบบเช็ค</a:t>
            </a:r>
            <a:r>
              <a:rPr lang="en-US"/>
              <a:t> node</a:t>
            </a:r>
            <a:r>
              <a:rPr lang="th-TH"/>
              <a:t> อย่างมีเงื่อนไข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746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D5B6805-271F-435A-64B4-4089B4E2FA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การเขียน </a:t>
            </a:r>
            <a:r>
              <a:rPr lang="en-US" dirty="0"/>
              <a:t>launch file </a:t>
            </a:r>
            <a:r>
              <a:rPr lang="th-TH" dirty="0"/>
              <a:t>แบบเช็คการเปิด </a:t>
            </a:r>
            <a:r>
              <a:rPr lang="en-US" dirty="0"/>
              <a:t>node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D635FD-F114-4A2E-412B-A315C8C86633}"/>
              </a:ext>
            </a:extLst>
          </p:cNvPr>
          <p:cNvSpPr txBox="1"/>
          <p:nvPr/>
        </p:nvSpPr>
        <p:spPr>
          <a:xfrm>
            <a:off x="452717" y="1019682"/>
            <a:ext cx="9542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การเขียน </a:t>
            </a:r>
            <a:r>
              <a:rPr lang="en-US" sz="2000" dirty="0"/>
              <a:t>launch file </a:t>
            </a:r>
            <a:r>
              <a:rPr lang="th-TH" sz="2000" dirty="0"/>
              <a:t>ในลักษณะนี้จะเป็นการตรวจสอบ </a:t>
            </a:r>
            <a:r>
              <a:rPr lang="en-US" sz="2000" dirty="0"/>
              <a:t>node </a:t>
            </a:r>
            <a:r>
              <a:rPr lang="th-TH" sz="2000" dirty="0"/>
              <a:t>ที่มีการเปิดอยู่อย่างแน่ชัด แล้วจากนั้นถึงจะทำการสั่ง </a:t>
            </a:r>
            <a:r>
              <a:rPr lang="en-US" sz="2000" dirty="0"/>
              <a:t>launch node </a:t>
            </a:r>
            <a:r>
              <a:rPr lang="th-TH" sz="2000" dirty="0"/>
              <a:t>หรือ ทำงานในส่วนต่อไป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1ADC63-8E11-0BE6-0B25-2F3DAD2C05F2}"/>
              </a:ext>
            </a:extLst>
          </p:cNvPr>
          <p:cNvSpPr txBox="1"/>
          <p:nvPr/>
        </p:nvSpPr>
        <p:spPr>
          <a:xfrm>
            <a:off x="452717" y="1871003"/>
            <a:ext cx="742549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th-TH" dirty="0"/>
              <a:t>การ</a:t>
            </a:r>
            <a:r>
              <a:rPr lang="en-US" dirty="0"/>
              <a:t> import </a:t>
            </a:r>
            <a:r>
              <a:rPr lang="th-TH" dirty="0"/>
              <a:t>ที่ต้องใช้ คือ	</a:t>
            </a:r>
            <a:r>
              <a:rPr lang="en-US" sz="1600" dirty="0"/>
              <a:t>from </a:t>
            </a:r>
            <a:r>
              <a:rPr lang="en-US" sz="1600" dirty="0" err="1"/>
              <a:t>launch.conditions</a:t>
            </a:r>
            <a:r>
              <a:rPr lang="en-US" sz="1600" dirty="0"/>
              <a:t> import </a:t>
            </a:r>
            <a:r>
              <a:rPr lang="en-US" sz="1600" dirty="0" err="1"/>
              <a:t>IfCondition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from </a:t>
            </a:r>
            <a:r>
              <a:rPr lang="en-US" sz="1600" dirty="0" err="1"/>
              <a:t>launch.actions</a:t>
            </a:r>
            <a:r>
              <a:rPr lang="en-US" sz="1600" dirty="0"/>
              <a:t> import </a:t>
            </a:r>
            <a:r>
              <a:rPr lang="en-US" sz="1600" dirty="0" err="1"/>
              <a:t>ExecuteProcess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from </a:t>
            </a:r>
            <a:r>
              <a:rPr lang="en-US" sz="1600" dirty="0" err="1"/>
              <a:t>launch.substitutions</a:t>
            </a:r>
            <a:r>
              <a:rPr lang="en-US" sz="1600" dirty="0"/>
              <a:t> import </a:t>
            </a:r>
            <a:r>
              <a:rPr lang="en-US" sz="1600" dirty="0" err="1"/>
              <a:t>PythonExpression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from launch import </a:t>
            </a:r>
            <a:r>
              <a:rPr lang="en-US" sz="1600" dirty="0" err="1"/>
              <a:t>LaunchDescription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import </a:t>
            </a:r>
            <a:r>
              <a:rPr lang="en-US" sz="1600" dirty="0" err="1"/>
              <a:t>os</a:t>
            </a:r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3EE2C6-373E-90F3-E623-0B91C974D858}"/>
              </a:ext>
            </a:extLst>
          </p:cNvPr>
          <p:cNvSpPr txBox="1"/>
          <p:nvPr/>
        </p:nvSpPr>
        <p:spPr>
          <a:xfrm>
            <a:off x="452716" y="3294227"/>
            <a:ext cx="111296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2.</a:t>
            </a:r>
            <a:r>
              <a:rPr lang="th-TH" sz="1600" dirty="0"/>
              <a:t> ใน </a:t>
            </a:r>
            <a:r>
              <a:rPr lang="en-US" sz="1600" dirty="0"/>
              <a:t>function </a:t>
            </a:r>
            <a:r>
              <a:rPr lang="en-US" sz="1600" dirty="0" err="1"/>
              <a:t>generate_launch_description</a:t>
            </a:r>
            <a:r>
              <a:rPr lang="en-US" sz="1600" dirty="0"/>
              <a:t>()</a:t>
            </a:r>
            <a:r>
              <a:rPr lang="th-TH" sz="1600" dirty="0"/>
              <a:t> จะมีการสั่ง </a:t>
            </a:r>
            <a:r>
              <a:rPr lang="en-US" sz="1600" dirty="0"/>
              <a:t>function </a:t>
            </a:r>
            <a:r>
              <a:rPr lang="th-TH" sz="1600" dirty="0"/>
              <a:t>ที่จะไปเก็บ </a:t>
            </a:r>
            <a:r>
              <a:rPr lang="en-US" sz="1600" dirty="0"/>
              <a:t>node </a:t>
            </a:r>
            <a:r>
              <a:rPr lang="th-TH" sz="1600" dirty="0"/>
              <a:t>ที่ใช้งานอยู่ในรูปของ </a:t>
            </a:r>
            <a:r>
              <a:rPr lang="en-US" sz="1600" dirty="0"/>
              <a:t>list </a:t>
            </a:r>
            <a:r>
              <a:rPr lang="th-TH" sz="1600" dirty="0"/>
              <a:t>   และ จะมีการสร้างตัวแปรที่จะใช้ตรวจสอบเงื่อนไข</a:t>
            </a:r>
            <a:endParaRPr lang="en-US" sz="1600" dirty="0"/>
          </a:p>
          <a:p>
            <a:r>
              <a:rPr lang="en-US" sz="1600" dirty="0"/>
              <a:t>	</a:t>
            </a:r>
            <a:r>
              <a:rPr lang="th-TH" sz="1600" dirty="0"/>
              <a:t>เช่น ชื่อของ </a:t>
            </a:r>
            <a:r>
              <a:rPr lang="en-US" sz="1600" dirty="0"/>
              <a:t>node </a:t>
            </a:r>
            <a:r>
              <a:rPr lang="th-TH" sz="1600" dirty="0"/>
              <a:t>ที่จะตรวจสอบ คือ </a:t>
            </a:r>
            <a:r>
              <a:rPr lang="en-US" sz="1600" dirty="0"/>
              <a:t>NodewantTocheck1</a:t>
            </a:r>
            <a:r>
              <a:rPr lang="th-TH" sz="1600" dirty="0"/>
              <a:t> และ ตัวแปรที่ใช้ในการตรวจสอบ คือ </a:t>
            </a:r>
            <a:r>
              <a:rPr lang="en-US" sz="1600" dirty="0" err="1"/>
              <a:t>isTurtlesim</a:t>
            </a:r>
            <a:r>
              <a:rPr lang="th-TH" sz="1600" dirty="0"/>
              <a:t> เป็นต้น</a:t>
            </a:r>
          </a:p>
          <a:p>
            <a:r>
              <a:rPr lang="th-TH" sz="1600" dirty="0"/>
              <a:t>     นอกจากนี้ที่สำคัญ คือ การใช้ </a:t>
            </a:r>
            <a:r>
              <a:rPr lang="en-US" sz="1600" dirty="0"/>
              <a:t>while loop </a:t>
            </a:r>
            <a:r>
              <a:rPr lang="th-TH" sz="1600" dirty="0"/>
              <a:t>ในการรอการเปิด</a:t>
            </a:r>
            <a:r>
              <a:rPr lang="en-US" sz="1600" dirty="0"/>
              <a:t> node </a:t>
            </a:r>
            <a:r>
              <a:rPr lang="th-TH" sz="1600" dirty="0"/>
              <a:t>จนสำเร็จ จากนั้นจึงค่อยไปทำงานในขั้นต่อไป</a:t>
            </a: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0BBFC3-D16A-A76A-BCC9-EE692E9BC6E2}"/>
              </a:ext>
            </a:extLst>
          </p:cNvPr>
          <p:cNvSpPr txBox="1"/>
          <p:nvPr/>
        </p:nvSpPr>
        <p:spPr>
          <a:xfrm>
            <a:off x="452716" y="4307124"/>
            <a:ext cx="10963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3. </a:t>
            </a:r>
            <a:r>
              <a:rPr lang="th-TH" sz="1600" dirty="0"/>
              <a:t>การสร้างตัวแปรในการ </a:t>
            </a:r>
            <a:r>
              <a:rPr lang="en-US" sz="1600" dirty="0"/>
              <a:t>run </a:t>
            </a:r>
            <a:r>
              <a:rPr lang="th-TH" sz="1600" dirty="0"/>
              <a:t>คำสั่งผ่าน </a:t>
            </a:r>
            <a:r>
              <a:rPr lang="en-US" sz="1600" dirty="0"/>
              <a:t>Execute process </a:t>
            </a:r>
            <a:endParaRPr lang="th-TH" sz="1600" dirty="0"/>
          </a:p>
          <a:p>
            <a:r>
              <a:rPr lang="en-US" sz="1600" dirty="0"/>
              <a:t>   </a:t>
            </a:r>
            <a:r>
              <a:rPr lang="en-US" sz="1400" dirty="0" err="1"/>
              <a:t>my_node</a:t>
            </a:r>
            <a:r>
              <a:rPr lang="en-US" sz="1400" dirty="0"/>
              <a:t> = </a:t>
            </a:r>
            <a:r>
              <a:rPr lang="en-US" sz="1400" dirty="0" err="1">
                <a:solidFill>
                  <a:srgbClr val="FF0000"/>
                </a:solidFill>
              </a:rPr>
              <a:t>ExecuteProcess</a:t>
            </a:r>
            <a:r>
              <a:rPr lang="en-US" sz="1400" dirty="0">
                <a:solidFill>
                  <a:srgbClr val="FF0000"/>
                </a:solidFill>
              </a:rPr>
              <a:t>(condition=</a:t>
            </a:r>
            <a:r>
              <a:rPr lang="en-US" sz="1400" dirty="0" err="1">
                <a:solidFill>
                  <a:srgbClr val="FF0000"/>
                </a:solidFill>
              </a:rPr>
              <a:t>IfCondition</a:t>
            </a:r>
            <a:r>
              <a:rPr lang="en-US" sz="1400" dirty="0">
                <a:solidFill>
                  <a:srgbClr val="FF0000"/>
                </a:solidFill>
              </a:rPr>
              <a:t>(</a:t>
            </a:r>
            <a:r>
              <a:rPr lang="en-US" sz="1400" dirty="0" err="1">
                <a:solidFill>
                  <a:srgbClr val="FF0000"/>
                </a:solidFill>
              </a:rPr>
              <a:t>PythonExpression</a:t>
            </a:r>
            <a:r>
              <a:rPr lang="en-US" sz="1400" dirty="0"/>
              <a:t>([</a:t>
            </a:r>
            <a:r>
              <a:rPr lang="en-US" sz="1400" dirty="0" err="1"/>
              <a:t>my_variable_env,your</a:t>
            </a:r>
            <a:r>
              <a:rPr lang="en-US" sz="1400" dirty="0"/>
              <a:t> condition,])) , </a:t>
            </a:r>
            <a:r>
              <a:rPr lang="en-US" sz="1400" dirty="0" err="1">
                <a:solidFill>
                  <a:srgbClr val="FF0000"/>
                </a:solidFill>
              </a:rPr>
              <a:t>cmd</a:t>
            </a:r>
            <a:r>
              <a:rPr lang="en-US" sz="1400" dirty="0">
                <a:solidFill>
                  <a:srgbClr val="FF0000"/>
                </a:solidFill>
              </a:rPr>
              <a:t>=</a:t>
            </a:r>
            <a:r>
              <a:rPr lang="en-US" sz="1400" dirty="0"/>
              <a:t>[[your command]] , </a:t>
            </a:r>
            <a:r>
              <a:rPr lang="en-US" sz="1400" dirty="0">
                <a:solidFill>
                  <a:srgbClr val="FF0000"/>
                </a:solidFill>
              </a:rPr>
              <a:t>shell=True</a:t>
            </a:r>
            <a:r>
              <a:rPr lang="en-US" sz="1400" dirty="0"/>
              <a:t>)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21E3F6-35A9-DE41-61FC-51E26EE399B3}"/>
              </a:ext>
            </a:extLst>
          </p:cNvPr>
          <p:cNvSpPr txBox="1"/>
          <p:nvPr/>
        </p:nvSpPr>
        <p:spPr>
          <a:xfrm>
            <a:off x="452716" y="5253543"/>
            <a:ext cx="10963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4. return  </a:t>
            </a:r>
            <a:r>
              <a:rPr lang="en-US" sz="1600" dirty="0" err="1">
                <a:solidFill>
                  <a:srgbClr val="FF0000"/>
                </a:solidFill>
              </a:rPr>
              <a:t>LaunchDescription</a:t>
            </a:r>
            <a:r>
              <a:rPr lang="en-US" sz="1600" dirty="0"/>
              <a:t>([  </a:t>
            </a:r>
          </a:p>
          <a:p>
            <a:r>
              <a:rPr lang="en-US" sz="1600" dirty="0"/>
              <a:t>                  </a:t>
            </a:r>
            <a:r>
              <a:rPr lang="en-US" sz="1600" dirty="0" err="1"/>
              <a:t>my_node</a:t>
            </a:r>
            <a:r>
              <a:rPr lang="en-US" sz="1600" dirty="0"/>
              <a:t>,])</a:t>
            </a:r>
          </a:p>
        </p:txBody>
      </p:sp>
    </p:spTree>
    <p:extLst>
      <p:ext uri="{BB962C8B-B14F-4D97-AF65-F5344CB8AC3E}">
        <p14:creationId xmlns:p14="http://schemas.microsoft.com/office/powerpoint/2010/main" val="4032475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6B4DE2B-EC45-DABD-E0CD-2DE6195E1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929" y="1027034"/>
            <a:ext cx="8856348" cy="52213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1ED5AD6-631F-B6B1-23EE-122D571790A5}"/>
              </a:ext>
            </a:extLst>
          </p:cNvPr>
          <p:cNvSpPr/>
          <p:nvPr/>
        </p:nvSpPr>
        <p:spPr>
          <a:xfrm>
            <a:off x="398929" y="2223247"/>
            <a:ext cx="2962836" cy="9502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F7B239-A7BC-FE23-FF71-BAF68174FE79}"/>
              </a:ext>
            </a:extLst>
          </p:cNvPr>
          <p:cNvSpPr txBox="1"/>
          <p:nvPr/>
        </p:nvSpPr>
        <p:spPr>
          <a:xfrm>
            <a:off x="3584930" y="2513710"/>
            <a:ext cx="394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function </a:t>
            </a:r>
            <a:r>
              <a:rPr lang="th-TH" sz="1800" dirty="0">
                <a:solidFill>
                  <a:srgbClr val="FF0000"/>
                </a:solidFill>
              </a:rPr>
              <a:t>ที่จะไปเก็บ </a:t>
            </a:r>
            <a:r>
              <a:rPr lang="en-US" sz="1800" dirty="0">
                <a:solidFill>
                  <a:srgbClr val="FF0000"/>
                </a:solidFill>
              </a:rPr>
              <a:t>node </a:t>
            </a:r>
            <a:r>
              <a:rPr lang="th-TH" sz="1800" dirty="0">
                <a:solidFill>
                  <a:srgbClr val="FF0000"/>
                </a:solidFill>
              </a:rPr>
              <a:t>ที่ใช้งานอยู่ในรูปของ </a:t>
            </a:r>
            <a:r>
              <a:rPr lang="en-US" sz="1800" dirty="0">
                <a:solidFill>
                  <a:srgbClr val="FF0000"/>
                </a:solidFill>
              </a:rPr>
              <a:t>list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AA1C52-3B73-AFD2-0FB9-6BA72CE91F21}"/>
              </a:ext>
            </a:extLst>
          </p:cNvPr>
          <p:cNvSpPr/>
          <p:nvPr/>
        </p:nvSpPr>
        <p:spPr>
          <a:xfrm>
            <a:off x="659371" y="3499829"/>
            <a:ext cx="3643687" cy="369332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F48EE5-A991-9D8E-487B-5E793298CDAA}"/>
              </a:ext>
            </a:extLst>
          </p:cNvPr>
          <p:cNvSpPr txBox="1"/>
          <p:nvPr/>
        </p:nvSpPr>
        <p:spPr>
          <a:xfrm>
            <a:off x="4392706" y="3499829"/>
            <a:ext cx="4081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solidFill>
                  <a:srgbClr val="00B050"/>
                </a:solidFill>
              </a:rPr>
              <a:t>การสั่งเปิด </a:t>
            </a:r>
            <a:r>
              <a:rPr lang="en-US" dirty="0" err="1">
                <a:solidFill>
                  <a:srgbClr val="00B050"/>
                </a:solidFill>
              </a:rPr>
              <a:t>turtlesim_node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CAE2B0-65B7-B40C-0BC9-343592F1121F}"/>
              </a:ext>
            </a:extLst>
          </p:cNvPr>
          <p:cNvSpPr/>
          <p:nvPr/>
        </p:nvSpPr>
        <p:spPr>
          <a:xfrm>
            <a:off x="659371" y="3956410"/>
            <a:ext cx="3643687" cy="36933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1BDBF43-DFE1-BC7B-0169-01BEA9F845EA}"/>
              </a:ext>
            </a:extLst>
          </p:cNvPr>
          <p:cNvSpPr txBox="1"/>
          <p:nvPr/>
        </p:nvSpPr>
        <p:spPr>
          <a:xfrm>
            <a:off x="4392705" y="3974959"/>
            <a:ext cx="4081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solidFill>
                  <a:srgbClr val="FF0000"/>
                </a:solidFill>
              </a:rPr>
              <a:t>ตั้งตัวแปรที่จะเช็คชื่อ </a:t>
            </a:r>
            <a:r>
              <a:rPr lang="en-US" dirty="0">
                <a:solidFill>
                  <a:srgbClr val="FF0000"/>
                </a:solidFill>
              </a:rPr>
              <a:t>node</a:t>
            </a:r>
            <a:r>
              <a:rPr lang="th-TH" dirty="0">
                <a:solidFill>
                  <a:srgbClr val="FF0000"/>
                </a:solidFill>
              </a:rPr>
              <a:t> และตัวแปรสำหรับเงื่อนไข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5CE58B-0D82-8400-111A-3A75A41D5B2C}"/>
              </a:ext>
            </a:extLst>
          </p:cNvPr>
          <p:cNvSpPr/>
          <p:nvPr/>
        </p:nvSpPr>
        <p:spPr>
          <a:xfrm>
            <a:off x="673283" y="4476530"/>
            <a:ext cx="4212482" cy="135443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0077F6-5DDA-B365-D872-3F7907EED5EB}"/>
              </a:ext>
            </a:extLst>
          </p:cNvPr>
          <p:cNvSpPr txBox="1"/>
          <p:nvPr/>
        </p:nvSpPr>
        <p:spPr>
          <a:xfrm>
            <a:off x="4976885" y="4776412"/>
            <a:ext cx="43087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solidFill>
                  <a:srgbClr val="00B050"/>
                </a:solidFill>
              </a:rPr>
              <a:t>รอการเปิด </a:t>
            </a:r>
            <a:r>
              <a:rPr lang="en-US" dirty="0" err="1">
                <a:solidFill>
                  <a:srgbClr val="00B050"/>
                </a:solidFill>
              </a:rPr>
              <a:t>turtlesim</a:t>
            </a:r>
            <a:r>
              <a:rPr lang="en-US" dirty="0">
                <a:solidFill>
                  <a:srgbClr val="00B050"/>
                </a:solidFill>
              </a:rPr>
              <a:t> node </a:t>
            </a:r>
            <a:r>
              <a:rPr lang="th-TH" dirty="0">
                <a:solidFill>
                  <a:srgbClr val="00B050"/>
                </a:solidFill>
              </a:rPr>
              <a:t>เมื่อพบว่าเปิดจะ </a:t>
            </a:r>
            <a:r>
              <a:rPr lang="en-US" dirty="0">
                <a:solidFill>
                  <a:srgbClr val="00B050"/>
                </a:solidFill>
              </a:rPr>
              <a:t>break</a:t>
            </a:r>
            <a:r>
              <a:rPr lang="th-TH" dirty="0">
                <a:solidFill>
                  <a:srgbClr val="00B050"/>
                </a:solidFill>
              </a:rPr>
              <a:t> ออก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4BA460-3D1E-B0FA-F16E-67BFFB700032}"/>
              </a:ext>
            </a:extLst>
          </p:cNvPr>
          <p:cNvSpPr/>
          <p:nvPr/>
        </p:nvSpPr>
        <p:spPr>
          <a:xfrm>
            <a:off x="642910" y="5830966"/>
            <a:ext cx="8492125" cy="2220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39C0EA-2589-29F6-06FF-B5FB64D0CE7A}"/>
              </a:ext>
            </a:extLst>
          </p:cNvPr>
          <p:cNvSpPr txBox="1"/>
          <p:nvPr/>
        </p:nvSpPr>
        <p:spPr>
          <a:xfrm>
            <a:off x="9255277" y="5830966"/>
            <a:ext cx="2485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>
                <a:solidFill>
                  <a:srgbClr val="FF0000"/>
                </a:solidFill>
              </a:rPr>
              <a:t>สั่ง </a:t>
            </a:r>
            <a:r>
              <a:rPr lang="en-US" dirty="0">
                <a:solidFill>
                  <a:srgbClr val="FF0000"/>
                </a:solidFill>
              </a:rPr>
              <a:t>service </a:t>
            </a:r>
            <a:r>
              <a:rPr lang="th-TH" dirty="0">
                <a:solidFill>
                  <a:srgbClr val="FF0000"/>
                </a:solidFill>
              </a:rPr>
              <a:t>เพื่อ </a:t>
            </a:r>
            <a:r>
              <a:rPr lang="en-US" dirty="0">
                <a:solidFill>
                  <a:srgbClr val="FF0000"/>
                </a:solidFill>
              </a:rPr>
              <a:t>kill turtle</a:t>
            </a:r>
          </a:p>
        </p:txBody>
      </p:sp>
      <p:sp>
        <p:nvSpPr>
          <p:cNvPr id="22" name="Title 4">
            <a:extLst>
              <a:ext uri="{FF2B5EF4-FFF2-40B4-BE49-F238E27FC236}">
                <a16:creationId xmlns:a16="http://schemas.microsoft.com/office/drawing/2014/main" id="{A9594F14-B55A-C5EC-693E-98A0D4C06E79}"/>
              </a:ext>
            </a:extLst>
          </p:cNvPr>
          <p:cNvSpPr txBox="1">
            <a:spLocks/>
          </p:cNvSpPr>
          <p:nvPr/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h-TH" dirty="0"/>
              <a:t>การเขียน </a:t>
            </a:r>
            <a:r>
              <a:rPr lang="en-US" dirty="0"/>
              <a:t>launch file </a:t>
            </a:r>
            <a:r>
              <a:rPr lang="th-TH" dirty="0"/>
              <a:t>แบบเช็คการเปิด </a:t>
            </a:r>
            <a:r>
              <a:rPr lang="en-US" dirty="0"/>
              <a:t>node </a:t>
            </a:r>
          </a:p>
        </p:txBody>
      </p:sp>
    </p:spTree>
    <p:extLst>
      <p:ext uri="{BB962C8B-B14F-4D97-AF65-F5344CB8AC3E}">
        <p14:creationId xmlns:p14="http://schemas.microsoft.com/office/powerpoint/2010/main" val="42269681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51401D14-6B2F-8797-9FB2-BE9FD89F371E}"/>
              </a:ext>
            </a:extLst>
          </p:cNvPr>
          <p:cNvSpPr txBox="1">
            <a:spLocks/>
          </p:cNvSpPr>
          <p:nvPr/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th-TH" dirty="0"/>
              <a:t>การเขียน </a:t>
            </a:r>
            <a:r>
              <a:rPr lang="en-US" dirty="0"/>
              <a:t>launch file </a:t>
            </a:r>
            <a:r>
              <a:rPr lang="th-TH" dirty="0"/>
              <a:t>แบบเช็คการเปิด </a:t>
            </a:r>
            <a:r>
              <a:rPr lang="en-US" dirty="0"/>
              <a:t>node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FB8C0F-B93B-7F6E-1552-7DFF1DC86219}"/>
              </a:ext>
            </a:extLst>
          </p:cNvPr>
          <p:cNvSpPr txBox="1"/>
          <p:nvPr/>
        </p:nvSpPr>
        <p:spPr>
          <a:xfrm>
            <a:off x="300317" y="947964"/>
            <a:ext cx="873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ตัวอย่างการใช้งาน ในที่นี้จะเปิด </a:t>
            </a:r>
            <a:r>
              <a:rPr lang="en-US" dirty="0" err="1"/>
              <a:t>turtlesim_node</a:t>
            </a:r>
            <a:r>
              <a:rPr lang="en-US" dirty="0"/>
              <a:t> </a:t>
            </a:r>
            <a:r>
              <a:rPr lang="th-TH" dirty="0"/>
              <a:t>หากเปิดสำเร็จก็จะถึงทำการสั่ง </a:t>
            </a:r>
            <a:r>
              <a:rPr lang="en-US" dirty="0"/>
              <a:t>service </a:t>
            </a:r>
            <a:r>
              <a:rPr lang="th-TH" dirty="0"/>
              <a:t>เพื่อไป </a:t>
            </a:r>
            <a:r>
              <a:rPr lang="en-US" dirty="0"/>
              <a:t>kill turtle </a:t>
            </a:r>
          </a:p>
        </p:txBody>
      </p:sp>
      <p:pic>
        <p:nvPicPr>
          <p:cNvPr id="6" name="launchfile_with_surly_open">
            <a:hlinkClick r:id="" action="ppaction://media"/>
            <a:extLst>
              <a:ext uri="{FF2B5EF4-FFF2-40B4-BE49-F238E27FC236}">
                <a16:creationId xmlns:a16="http://schemas.microsoft.com/office/drawing/2014/main" id="{9B8F5566-F9E8-3BBF-479B-DF0BF22DF6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5172" b="13683"/>
          <a:stretch/>
        </p:blipFill>
        <p:spPr>
          <a:xfrm>
            <a:off x="694764" y="1515036"/>
            <a:ext cx="10802471" cy="493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748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>
            <a:extLst>
              <a:ext uri="{FF2B5EF4-FFF2-40B4-BE49-F238E27FC236}">
                <a16:creationId xmlns:a16="http://schemas.microsoft.com/office/drawing/2014/main" id="{4C8F9E18-5EDC-44F8-00B6-D91BF2827B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การเขียน </a:t>
            </a:r>
            <a:r>
              <a:rPr lang="en-US" dirty="0"/>
              <a:t>launch file </a:t>
            </a:r>
            <a:r>
              <a:rPr lang="th-TH" dirty="0"/>
              <a:t>แบบ</a:t>
            </a:r>
            <a:r>
              <a:rPr lang="en-US" dirty="0"/>
              <a:t> state machine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99F034-FF76-6AD7-B08F-567FD7D5D72A}"/>
              </a:ext>
            </a:extLst>
          </p:cNvPr>
          <p:cNvSpPr txBox="1"/>
          <p:nvPr/>
        </p:nvSpPr>
        <p:spPr>
          <a:xfrm>
            <a:off x="452717" y="1019682"/>
            <a:ext cx="9542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การเขียน </a:t>
            </a:r>
            <a:r>
              <a:rPr lang="en-US" sz="2000" dirty="0"/>
              <a:t>launch file </a:t>
            </a:r>
            <a:r>
              <a:rPr lang="th-TH" sz="2000" dirty="0"/>
              <a:t>ในลักษณะนี้จะเป็นการเขียนการทำงาน </a:t>
            </a:r>
            <a:r>
              <a:rPr lang="en-US" sz="2000" dirty="0"/>
              <a:t>launch </a:t>
            </a:r>
            <a:r>
              <a:rPr lang="th-TH" sz="2000" dirty="0"/>
              <a:t>แบบเป็น </a:t>
            </a:r>
            <a:r>
              <a:rPr lang="en-US" sz="2000" dirty="0"/>
              <a:t>state </a:t>
            </a:r>
            <a:r>
              <a:rPr lang="th-TH" sz="2000" dirty="0"/>
              <a:t>หรือทำงานเป็นลำดับขั้นตอน</a:t>
            </a:r>
          </a:p>
          <a:p>
            <a:r>
              <a:rPr lang="th-TH" sz="2000" dirty="0"/>
              <a:t>ซึ่งวิธีการก็จะใช้แนวคิดจากวิธีเขียน </a:t>
            </a:r>
            <a:r>
              <a:rPr lang="en-US" sz="2000" dirty="0"/>
              <a:t>launch file </a:t>
            </a:r>
            <a:r>
              <a:rPr lang="th-TH" sz="2000" dirty="0"/>
              <a:t>ในหัวข้อก่อนหน้านี้</a:t>
            </a:r>
            <a:r>
              <a:rPr lang="en-US" sz="2000" dirty="0"/>
              <a:t> </a:t>
            </a:r>
            <a:r>
              <a:rPr lang="th-TH" sz="2000" dirty="0"/>
              <a:t>เพียงแต่ทำให้เป็น </a:t>
            </a:r>
            <a:r>
              <a:rPr lang="en-US" sz="2000" dirty="0"/>
              <a:t>state machine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1CAC5C-F74E-2418-376F-2CBE98DF4571}"/>
              </a:ext>
            </a:extLst>
          </p:cNvPr>
          <p:cNvSpPr txBox="1"/>
          <p:nvPr/>
        </p:nvSpPr>
        <p:spPr>
          <a:xfrm>
            <a:off x="452717" y="2450548"/>
            <a:ext cx="954293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ซึ่งในที่นี้จะยกตัวอย่างเป็นสถานการณ์ดังต่อไปนี้</a:t>
            </a:r>
          </a:p>
          <a:p>
            <a:pPr marL="457200" indent="-457200">
              <a:buAutoNum type="arabicPeriod"/>
            </a:pPr>
            <a:r>
              <a:rPr lang="th-TH" sz="2000" dirty="0"/>
              <a:t>ทำการเปิด </a:t>
            </a:r>
            <a:r>
              <a:rPr lang="en-US" sz="2000" dirty="0" err="1"/>
              <a:t>turtlesim</a:t>
            </a:r>
            <a:r>
              <a:rPr lang="th-TH" sz="2000" dirty="0"/>
              <a:t> </a:t>
            </a:r>
            <a:r>
              <a:rPr lang="en-US" sz="2000" dirty="0"/>
              <a:t>node </a:t>
            </a:r>
            <a:r>
              <a:rPr lang="th-TH" sz="2000" dirty="0"/>
              <a:t>ขึ้น หากเปิดเสร็จสมบูรณ์ก็จะทำการเรียกใช้ </a:t>
            </a:r>
            <a:r>
              <a:rPr lang="en-US" sz="2000" dirty="0"/>
              <a:t>service </a:t>
            </a:r>
            <a:r>
              <a:rPr lang="th-TH" sz="2000" dirty="0"/>
              <a:t>แบบ </a:t>
            </a:r>
            <a:r>
              <a:rPr lang="en-US" sz="2000" dirty="0"/>
              <a:t>custom </a:t>
            </a:r>
            <a:r>
              <a:rPr lang="th-TH" sz="2000" dirty="0"/>
              <a:t>ที่จะเดินไปยัง </a:t>
            </a:r>
            <a:r>
              <a:rPr lang="en-US" sz="2000" dirty="0"/>
              <a:t>via point </a:t>
            </a:r>
            <a:r>
              <a:rPr lang="th-TH" sz="2000" dirty="0"/>
              <a:t>แบบสุ่ม</a:t>
            </a:r>
          </a:p>
          <a:p>
            <a:pPr marL="457200" indent="-457200">
              <a:buAutoNum type="arabicPeriod"/>
            </a:pPr>
            <a:r>
              <a:rPr lang="th-TH" sz="2000" dirty="0"/>
              <a:t>หากว่าภายใน 5 วินาที </a:t>
            </a:r>
            <a:r>
              <a:rPr lang="en-US" sz="2000" dirty="0"/>
              <a:t>turtle</a:t>
            </a:r>
            <a:r>
              <a:rPr lang="th-TH" sz="2000" dirty="0"/>
              <a:t> ไม่สามารถเดินไปถึง </a:t>
            </a:r>
            <a:r>
              <a:rPr lang="en-US" sz="2000" dirty="0"/>
              <a:t>via point </a:t>
            </a:r>
            <a:r>
              <a:rPr lang="th-TH" sz="2000" dirty="0"/>
              <a:t>ที่สุ่มขึ้นมาได้ ก็จะทำการ </a:t>
            </a:r>
            <a:r>
              <a:rPr lang="en-US" sz="2000" dirty="0"/>
              <a:t>kill turtle </a:t>
            </a:r>
            <a:r>
              <a:rPr lang="th-TH" sz="2000" dirty="0"/>
              <a:t>จากนั้น </a:t>
            </a:r>
            <a:r>
              <a:rPr lang="en-US" sz="2000" dirty="0"/>
              <a:t>spawn </a:t>
            </a:r>
            <a:r>
              <a:rPr lang="th-TH" sz="2000" dirty="0"/>
              <a:t>ใหม่</a:t>
            </a:r>
          </a:p>
          <a:p>
            <a:pPr lvl="1"/>
            <a:r>
              <a:rPr lang="th-TH" sz="2000" dirty="0"/>
              <a:t>พร้อมสุ่ม </a:t>
            </a:r>
            <a:r>
              <a:rPr lang="en-US" sz="2000" dirty="0"/>
              <a:t>via point </a:t>
            </a:r>
            <a:r>
              <a:rPr lang="th-TH" sz="2000" dirty="0"/>
              <a:t>ใหม่ไป</a:t>
            </a:r>
            <a:r>
              <a:rPr lang="th-TH" sz="2000" dirty="0" err="1"/>
              <a:t>เรื่อยๆ</a:t>
            </a:r>
            <a:r>
              <a:rPr lang="th-TH" sz="2000" dirty="0"/>
              <a:t>   แต่หากถายใน 5 วินาทีสามารถไปยัง </a:t>
            </a:r>
            <a:r>
              <a:rPr lang="en-US" sz="2000" dirty="0"/>
              <a:t>via point </a:t>
            </a:r>
            <a:r>
              <a:rPr lang="th-TH" sz="2000" dirty="0"/>
              <a:t>ที่สุ่มได้ทันก็จะ </a:t>
            </a:r>
            <a:r>
              <a:rPr lang="en-US" sz="2000" dirty="0"/>
              <a:t>spawn turtle </a:t>
            </a:r>
            <a:r>
              <a:rPr lang="th-TH" sz="2000" dirty="0"/>
              <a:t>เพิ่ม 1 ตัวแล้วจบการทำงาน</a:t>
            </a:r>
          </a:p>
          <a:p>
            <a:pPr lvl="1"/>
            <a:endParaRPr lang="th-TH" sz="2000" dirty="0"/>
          </a:p>
          <a:p>
            <a:pPr lvl="1"/>
            <a:endParaRPr lang="th-TH" sz="2000" dirty="0"/>
          </a:p>
        </p:txBody>
      </p:sp>
    </p:spTree>
    <p:extLst>
      <p:ext uri="{BB962C8B-B14F-4D97-AF65-F5344CB8AC3E}">
        <p14:creationId xmlns:p14="http://schemas.microsoft.com/office/powerpoint/2010/main" val="39096206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90D1C37C-7BB8-572C-45E3-5F587A49BA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8717" y="106789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การเขียน </a:t>
            </a:r>
            <a:r>
              <a:rPr lang="en-US" dirty="0"/>
              <a:t>launch file </a:t>
            </a:r>
            <a:r>
              <a:rPr lang="th-TH" dirty="0"/>
              <a:t>แบบ</a:t>
            </a:r>
            <a:r>
              <a:rPr lang="en-US" dirty="0"/>
              <a:t> state machine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81F19C-17FE-E171-D88C-B89C7B6DF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025" y="825447"/>
            <a:ext cx="8495782" cy="585893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8DB7B4E-D2D5-CC50-F004-3A68AAB86792}"/>
              </a:ext>
            </a:extLst>
          </p:cNvPr>
          <p:cNvSpPr/>
          <p:nvPr/>
        </p:nvSpPr>
        <p:spPr>
          <a:xfrm>
            <a:off x="421025" y="1334248"/>
            <a:ext cx="2237508" cy="45222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894CEF-FD2A-5F27-C6EC-61CD8A213DEB}"/>
              </a:ext>
            </a:extLst>
          </p:cNvPr>
          <p:cNvSpPr txBox="1"/>
          <p:nvPr/>
        </p:nvSpPr>
        <p:spPr>
          <a:xfrm>
            <a:off x="2658533" y="1417136"/>
            <a:ext cx="3983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function </a:t>
            </a:r>
            <a:r>
              <a:rPr lang="th-TH" sz="1800" dirty="0">
                <a:solidFill>
                  <a:srgbClr val="FF0000"/>
                </a:solidFill>
              </a:rPr>
              <a:t>ที่จะใช้ตรวจสอบและทำงานส่วนต่างๆ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7FF8EA8-5103-401C-E41A-CC5AC6E2BDE6}"/>
              </a:ext>
            </a:extLst>
          </p:cNvPr>
          <p:cNvSpPr/>
          <p:nvPr/>
        </p:nvSpPr>
        <p:spPr>
          <a:xfrm>
            <a:off x="622482" y="2074563"/>
            <a:ext cx="7683317" cy="4283903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693DD1-A849-5AC0-3326-D2C2A3ADE882}"/>
              </a:ext>
            </a:extLst>
          </p:cNvPr>
          <p:cNvSpPr txBox="1"/>
          <p:nvPr/>
        </p:nvSpPr>
        <p:spPr>
          <a:xfrm>
            <a:off x="3105773" y="2179187"/>
            <a:ext cx="90862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State=0 : </a:t>
            </a:r>
            <a:r>
              <a:rPr lang="th-TH" sz="1400" dirty="0">
                <a:solidFill>
                  <a:srgbClr val="00B050"/>
                </a:solidFill>
              </a:rPr>
              <a:t>เปิด </a:t>
            </a:r>
            <a:r>
              <a:rPr lang="en-US" sz="1400" dirty="0" err="1">
                <a:solidFill>
                  <a:srgbClr val="00B050"/>
                </a:solidFill>
              </a:rPr>
              <a:t>turtlesim</a:t>
            </a:r>
            <a:r>
              <a:rPr lang="en-US" sz="1400" dirty="0">
                <a:solidFill>
                  <a:srgbClr val="00B050"/>
                </a:solidFill>
              </a:rPr>
              <a:t> node</a:t>
            </a:r>
          </a:p>
          <a:p>
            <a:endParaRPr lang="en-US" sz="1400" dirty="0">
              <a:solidFill>
                <a:srgbClr val="00B050"/>
              </a:solidFill>
            </a:endParaRPr>
          </a:p>
          <a:p>
            <a:r>
              <a:rPr lang="en-US" sz="1400" dirty="0">
                <a:solidFill>
                  <a:srgbClr val="00B050"/>
                </a:solidFill>
              </a:rPr>
              <a:t>State=1 : </a:t>
            </a:r>
            <a:r>
              <a:rPr lang="th-TH" sz="1400" dirty="0">
                <a:solidFill>
                  <a:srgbClr val="00B050"/>
                </a:solidFill>
              </a:rPr>
              <a:t>รอจนเปิด </a:t>
            </a:r>
            <a:r>
              <a:rPr lang="en-US" sz="1400" dirty="0" err="1">
                <a:solidFill>
                  <a:srgbClr val="00B050"/>
                </a:solidFill>
              </a:rPr>
              <a:t>turtlesim</a:t>
            </a:r>
            <a:r>
              <a:rPr lang="en-US" sz="1400" dirty="0">
                <a:solidFill>
                  <a:srgbClr val="00B050"/>
                </a:solidFill>
              </a:rPr>
              <a:t> </a:t>
            </a:r>
            <a:r>
              <a:rPr lang="th-TH" sz="1400" dirty="0">
                <a:solidFill>
                  <a:srgbClr val="00B050"/>
                </a:solidFill>
              </a:rPr>
              <a:t>เสร็จโดยมี </a:t>
            </a:r>
            <a:r>
              <a:rPr lang="en-US" sz="1400" dirty="0">
                <a:solidFill>
                  <a:srgbClr val="00B050"/>
                </a:solidFill>
              </a:rPr>
              <a:t>time out 10 </a:t>
            </a:r>
            <a:r>
              <a:rPr lang="th-TH" sz="1400" dirty="0">
                <a:solidFill>
                  <a:srgbClr val="00B050"/>
                </a:solidFill>
              </a:rPr>
              <a:t>วินาที หากเปิด</a:t>
            </a:r>
            <a:r>
              <a:rPr lang="en-US" sz="1400" dirty="0">
                <a:solidFill>
                  <a:srgbClr val="00B050"/>
                </a:solidFill>
              </a:rPr>
              <a:t>   </a:t>
            </a:r>
            <a:r>
              <a:rPr lang="th-TH" sz="1400" dirty="0">
                <a:solidFill>
                  <a:srgbClr val="00B050"/>
                </a:solidFill>
              </a:rPr>
              <a:t>สำเร็จ </a:t>
            </a:r>
            <a:r>
              <a:rPr lang="en-US" sz="1400" dirty="0">
                <a:solidFill>
                  <a:srgbClr val="00B050"/>
                </a:solidFill>
              </a:rPr>
              <a:t>flag=1</a:t>
            </a:r>
          </a:p>
          <a:p>
            <a:r>
              <a:rPr lang="en-US" sz="1400" dirty="0">
                <a:solidFill>
                  <a:srgbClr val="00B050"/>
                </a:solidFill>
              </a:rPr>
              <a:t>               </a:t>
            </a:r>
            <a:r>
              <a:rPr lang="th-TH" sz="1400" dirty="0">
                <a:solidFill>
                  <a:srgbClr val="00B050"/>
                </a:solidFill>
              </a:rPr>
              <a:t>   หาก </a:t>
            </a:r>
            <a:r>
              <a:rPr lang="en-US" sz="1400" dirty="0">
                <a:solidFill>
                  <a:srgbClr val="00B050"/>
                </a:solidFill>
              </a:rPr>
              <a:t>flag =0 </a:t>
            </a:r>
            <a:r>
              <a:rPr lang="th-TH" sz="1400" dirty="0">
                <a:solidFill>
                  <a:srgbClr val="00B050"/>
                </a:solidFill>
              </a:rPr>
              <a:t>จะกลับไป </a:t>
            </a:r>
            <a:r>
              <a:rPr lang="en-US" sz="1400" dirty="0">
                <a:solidFill>
                  <a:srgbClr val="00B050"/>
                </a:solidFill>
              </a:rPr>
              <a:t>state0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6CDE1D3-D264-A1E7-095D-F24559B68BD3}"/>
              </a:ext>
            </a:extLst>
          </p:cNvPr>
          <p:cNvSpPr txBox="1"/>
          <p:nvPr/>
        </p:nvSpPr>
        <p:spPr>
          <a:xfrm>
            <a:off x="3503706" y="3141468"/>
            <a:ext cx="90862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State=2 : </a:t>
            </a:r>
            <a:r>
              <a:rPr lang="th-TH" sz="1400" dirty="0">
                <a:solidFill>
                  <a:srgbClr val="FF0000"/>
                </a:solidFill>
              </a:rPr>
              <a:t>เปิด</a:t>
            </a:r>
            <a:r>
              <a:rPr lang="en-US" sz="1400" dirty="0">
                <a:solidFill>
                  <a:srgbClr val="FF0000"/>
                </a:solidFill>
              </a:rPr>
              <a:t> service via point follower</a:t>
            </a:r>
          </a:p>
          <a:p>
            <a:r>
              <a:rPr lang="en-US" sz="1400" dirty="0">
                <a:solidFill>
                  <a:srgbClr val="FF0000"/>
                </a:solidFill>
              </a:rPr>
              <a:t>State=3 : </a:t>
            </a:r>
            <a:r>
              <a:rPr lang="th-TH" sz="1400" dirty="0">
                <a:solidFill>
                  <a:srgbClr val="FF0000"/>
                </a:solidFill>
              </a:rPr>
              <a:t>รอจนเปิด </a:t>
            </a:r>
            <a:r>
              <a:rPr lang="en-US" sz="1400" dirty="0">
                <a:solidFill>
                  <a:srgbClr val="FF0000"/>
                </a:solidFill>
              </a:rPr>
              <a:t>service </a:t>
            </a:r>
            <a:r>
              <a:rPr lang="th-TH" sz="1400" dirty="0">
                <a:solidFill>
                  <a:srgbClr val="FF0000"/>
                </a:solidFill>
              </a:rPr>
              <a:t>เสร็จโดยมี </a:t>
            </a:r>
            <a:r>
              <a:rPr lang="en-US" sz="1400" dirty="0">
                <a:solidFill>
                  <a:srgbClr val="FF0000"/>
                </a:solidFill>
              </a:rPr>
              <a:t>time out 10 </a:t>
            </a:r>
            <a:r>
              <a:rPr lang="th-TH" sz="1400" dirty="0">
                <a:solidFill>
                  <a:srgbClr val="FF0000"/>
                </a:solidFill>
              </a:rPr>
              <a:t>วินาที หากเปิด</a:t>
            </a:r>
            <a:r>
              <a:rPr lang="en-US" sz="1400" dirty="0">
                <a:solidFill>
                  <a:srgbClr val="FF0000"/>
                </a:solidFill>
              </a:rPr>
              <a:t>   </a:t>
            </a:r>
            <a:r>
              <a:rPr lang="th-TH" sz="1400" dirty="0">
                <a:solidFill>
                  <a:srgbClr val="FF0000"/>
                </a:solidFill>
              </a:rPr>
              <a:t>สำเร็จ </a:t>
            </a:r>
            <a:r>
              <a:rPr lang="en-US" sz="1400" dirty="0">
                <a:solidFill>
                  <a:srgbClr val="FF0000"/>
                </a:solidFill>
              </a:rPr>
              <a:t>flag=1</a:t>
            </a:r>
          </a:p>
          <a:p>
            <a:r>
              <a:rPr lang="en-US" sz="1400" dirty="0">
                <a:solidFill>
                  <a:srgbClr val="FF0000"/>
                </a:solidFill>
              </a:rPr>
              <a:t>               </a:t>
            </a:r>
            <a:r>
              <a:rPr lang="th-TH" sz="1400" dirty="0">
                <a:solidFill>
                  <a:srgbClr val="FF0000"/>
                </a:solidFill>
              </a:rPr>
              <a:t>   หาก </a:t>
            </a:r>
            <a:r>
              <a:rPr lang="en-US" sz="1400" dirty="0">
                <a:solidFill>
                  <a:srgbClr val="FF0000"/>
                </a:solidFill>
              </a:rPr>
              <a:t>flag =0 </a:t>
            </a:r>
            <a:r>
              <a:rPr lang="th-TH" sz="1400" dirty="0">
                <a:solidFill>
                  <a:srgbClr val="FF0000"/>
                </a:solidFill>
              </a:rPr>
              <a:t>จะกลับไป </a:t>
            </a:r>
            <a:r>
              <a:rPr lang="en-US" sz="1400" dirty="0">
                <a:solidFill>
                  <a:srgbClr val="FF0000"/>
                </a:solidFill>
              </a:rPr>
              <a:t>state2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4B0664-31C3-AF8D-F223-5B72E1B4FB59}"/>
              </a:ext>
            </a:extLst>
          </p:cNvPr>
          <p:cNvSpPr txBox="1"/>
          <p:nvPr/>
        </p:nvSpPr>
        <p:spPr>
          <a:xfrm>
            <a:off x="3105773" y="4268826"/>
            <a:ext cx="90862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State=4 : call service </a:t>
            </a:r>
            <a:r>
              <a:rPr lang="th-TH" sz="1400" dirty="0">
                <a:solidFill>
                  <a:srgbClr val="00B050"/>
                </a:solidFill>
              </a:rPr>
              <a:t>โดยใช้ </a:t>
            </a:r>
            <a:r>
              <a:rPr lang="en-US" sz="1400" dirty="0">
                <a:solidFill>
                  <a:srgbClr val="00B050"/>
                </a:solidFill>
              </a:rPr>
              <a:t>random goal</a:t>
            </a:r>
          </a:p>
          <a:p>
            <a:r>
              <a:rPr lang="en-US" sz="1400" dirty="0">
                <a:solidFill>
                  <a:srgbClr val="00B050"/>
                </a:solidFill>
              </a:rPr>
              <a:t>State=5 :</a:t>
            </a:r>
            <a:r>
              <a:rPr lang="th-TH" sz="1400" dirty="0">
                <a:solidFill>
                  <a:srgbClr val="00B050"/>
                </a:solidFill>
              </a:rPr>
              <a:t>จับเวลา 5 วินาที เมื่อครบจะไป </a:t>
            </a:r>
            <a:r>
              <a:rPr lang="en-US" sz="1400" dirty="0">
                <a:solidFill>
                  <a:srgbClr val="00B050"/>
                </a:solidFill>
              </a:rPr>
              <a:t>state6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57B5396-DE51-729B-BD45-2B94BA7F2046}"/>
              </a:ext>
            </a:extLst>
          </p:cNvPr>
          <p:cNvSpPr txBox="1"/>
          <p:nvPr/>
        </p:nvSpPr>
        <p:spPr>
          <a:xfrm>
            <a:off x="3673040" y="5080141"/>
            <a:ext cx="46327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State=6 : </a:t>
            </a:r>
            <a:r>
              <a:rPr lang="th-TH" sz="1400" dirty="0">
                <a:solidFill>
                  <a:srgbClr val="FF0000"/>
                </a:solidFill>
              </a:rPr>
              <a:t>ตรวจสอบว่ายังมี </a:t>
            </a:r>
            <a:r>
              <a:rPr lang="en-US" sz="1400" dirty="0">
                <a:solidFill>
                  <a:srgbClr val="FF0000"/>
                </a:solidFill>
              </a:rPr>
              <a:t>node service </a:t>
            </a:r>
            <a:r>
              <a:rPr lang="th-TH" sz="1400" dirty="0">
                <a:solidFill>
                  <a:srgbClr val="FF0000"/>
                </a:solidFill>
              </a:rPr>
              <a:t>ทำงานหรือไม่ ถ้ายังมีอยู่หมายถึง </a:t>
            </a:r>
            <a:r>
              <a:rPr lang="en-US" sz="1400" dirty="0">
                <a:solidFill>
                  <a:srgbClr val="FF0000"/>
                </a:solidFill>
              </a:rPr>
              <a:t>turtle </a:t>
            </a:r>
            <a:r>
              <a:rPr lang="th-TH" sz="1400" dirty="0">
                <a:solidFill>
                  <a:srgbClr val="FF0000"/>
                </a:solidFill>
              </a:rPr>
              <a:t>ยังไม่ถึง </a:t>
            </a:r>
            <a:r>
              <a:rPr lang="en-US" sz="1400" dirty="0">
                <a:solidFill>
                  <a:srgbClr val="FF0000"/>
                </a:solidFill>
              </a:rPr>
              <a:t>via point</a:t>
            </a:r>
            <a:r>
              <a:rPr lang="th-TH" sz="1400" dirty="0">
                <a:solidFill>
                  <a:srgbClr val="FF0000"/>
                </a:solidFill>
              </a:rPr>
              <a:t>ก็จะถูก </a:t>
            </a:r>
            <a:r>
              <a:rPr lang="en-US" sz="1400" dirty="0">
                <a:solidFill>
                  <a:srgbClr val="FF0000"/>
                </a:solidFill>
              </a:rPr>
              <a:t>kill </a:t>
            </a:r>
            <a:r>
              <a:rPr lang="th-TH" sz="1400" dirty="0">
                <a:solidFill>
                  <a:srgbClr val="FF0000"/>
                </a:solidFill>
              </a:rPr>
              <a:t>และ </a:t>
            </a:r>
            <a:r>
              <a:rPr lang="en-US" sz="1400" dirty="0">
                <a:solidFill>
                  <a:srgbClr val="FF0000"/>
                </a:solidFill>
              </a:rPr>
              <a:t>spawn </a:t>
            </a:r>
            <a:r>
              <a:rPr lang="th-TH" sz="1400" dirty="0">
                <a:solidFill>
                  <a:srgbClr val="FF0000"/>
                </a:solidFill>
              </a:rPr>
              <a:t>ขึ้นมาใหม่ </a:t>
            </a:r>
          </a:p>
          <a:p>
            <a:r>
              <a:rPr lang="th-TH" sz="1400" dirty="0">
                <a:solidFill>
                  <a:srgbClr val="FF0000"/>
                </a:solidFill>
              </a:rPr>
              <a:t> แต่หากว่าไม่มี </a:t>
            </a:r>
            <a:r>
              <a:rPr lang="en-US" sz="1400" dirty="0">
                <a:solidFill>
                  <a:srgbClr val="FF0000"/>
                </a:solidFill>
              </a:rPr>
              <a:t>service</a:t>
            </a:r>
            <a:r>
              <a:rPr lang="th-TH" sz="1400" dirty="0">
                <a:solidFill>
                  <a:srgbClr val="FF0000"/>
                </a:solidFill>
              </a:rPr>
              <a:t> แล้ว ก็จะ</a:t>
            </a:r>
            <a:r>
              <a:rPr lang="en-US" sz="1400" dirty="0">
                <a:solidFill>
                  <a:srgbClr val="FF0000"/>
                </a:solidFill>
              </a:rPr>
              <a:t> break </a:t>
            </a:r>
            <a:r>
              <a:rPr lang="th-TH" sz="1400" dirty="0">
                <a:solidFill>
                  <a:srgbClr val="FF0000"/>
                </a:solidFill>
              </a:rPr>
              <a:t>ออก</a:t>
            </a:r>
            <a:endParaRPr lang="en-US" sz="1400" dirty="0">
              <a:solidFill>
                <a:srgbClr val="FF0000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DAE162-2478-4CB0-96B3-CE10E954EC97}"/>
              </a:ext>
            </a:extLst>
          </p:cNvPr>
          <p:cNvSpPr/>
          <p:nvPr/>
        </p:nvSpPr>
        <p:spPr>
          <a:xfrm>
            <a:off x="488757" y="6434666"/>
            <a:ext cx="7596909" cy="2497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D56CFC4-53D0-0CF6-3DF0-E459F5CB27B2}"/>
              </a:ext>
            </a:extLst>
          </p:cNvPr>
          <p:cNvSpPr txBox="1"/>
          <p:nvPr/>
        </p:nvSpPr>
        <p:spPr>
          <a:xfrm>
            <a:off x="8287123" y="6170702"/>
            <a:ext cx="3983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1600" dirty="0">
                <a:solidFill>
                  <a:srgbClr val="FF0000"/>
                </a:solidFill>
              </a:rPr>
              <a:t>เมื่อ </a:t>
            </a:r>
            <a:r>
              <a:rPr lang="en-US" sz="1600" dirty="0">
                <a:solidFill>
                  <a:srgbClr val="FF0000"/>
                </a:solidFill>
              </a:rPr>
              <a:t>break </a:t>
            </a:r>
            <a:r>
              <a:rPr lang="th-TH" sz="1600" dirty="0">
                <a:solidFill>
                  <a:srgbClr val="FF0000"/>
                </a:solidFill>
              </a:rPr>
              <a:t>จาก </a:t>
            </a:r>
            <a:r>
              <a:rPr lang="en-US" sz="1600" dirty="0">
                <a:solidFill>
                  <a:srgbClr val="FF0000"/>
                </a:solidFill>
              </a:rPr>
              <a:t>while </a:t>
            </a:r>
            <a:r>
              <a:rPr lang="th-TH" sz="1600" dirty="0">
                <a:solidFill>
                  <a:srgbClr val="FF0000"/>
                </a:solidFill>
              </a:rPr>
              <a:t>ก็จะ </a:t>
            </a:r>
            <a:r>
              <a:rPr lang="en-US" sz="1600" dirty="0">
                <a:solidFill>
                  <a:srgbClr val="FF0000"/>
                </a:solidFill>
              </a:rPr>
              <a:t>call service spawn turtle </a:t>
            </a:r>
            <a:r>
              <a:rPr lang="th-TH" sz="1600" dirty="0">
                <a:solidFill>
                  <a:srgbClr val="FF0000"/>
                </a:solidFill>
              </a:rPr>
              <a:t>แล้ว </a:t>
            </a:r>
            <a:r>
              <a:rPr lang="en-US" sz="1600" dirty="0">
                <a:solidFill>
                  <a:srgbClr val="FF0000"/>
                </a:solidFill>
              </a:rPr>
              <a:t>return </a:t>
            </a:r>
            <a:r>
              <a:rPr lang="th-TH" sz="1600" dirty="0">
                <a:solidFill>
                  <a:srgbClr val="FF0000"/>
                </a:solidFill>
              </a:rPr>
              <a:t>เพื่อจบการทำงาน</a:t>
            </a:r>
            <a:endParaRPr lang="en-US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836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6C7B9CFC-581D-5D3D-0F2D-1046198F30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การเขียน </a:t>
            </a:r>
            <a:r>
              <a:rPr lang="en-US" dirty="0"/>
              <a:t>launch file </a:t>
            </a:r>
            <a:r>
              <a:rPr lang="th-TH" dirty="0"/>
              <a:t>แบบ</a:t>
            </a:r>
            <a:r>
              <a:rPr lang="en-US" dirty="0"/>
              <a:t> state machine</a:t>
            </a:r>
          </a:p>
        </p:txBody>
      </p:sp>
      <p:pic>
        <p:nvPicPr>
          <p:cNvPr id="5" name="launchfile_state">
            <a:hlinkClick r:id="" action="ppaction://media"/>
            <a:extLst>
              <a:ext uri="{FF2B5EF4-FFF2-40B4-BE49-F238E27FC236}">
                <a16:creationId xmlns:a16="http://schemas.microsoft.com/office/drawing/2014/main" id="{FADDB8E5-6BD6-AC75-EFFA-F3837E8AE5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464" t="6790" r="486" b="7161"/>
          <a:stretch/>
        </p:blipFill>
        <p:spPr>
          <a:xfrm>
            <a:off x="321733" y="1060913"/>
            <a:ext cx="11548534" cy="55750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4F10038-8056-5B14-DA34-8CAF22DAC26A}"/>
              </a:ext>
            </a:extLst>
          </p:cNvPr>
          <p:cNvSpPr txBox="1"/>
          <p:nvPr/>
        </p:nvSpPr>
        <p:spPr>
          <a:xfrm>
            <a:off x="300317" y="691581"/>
            <a:ext cx="873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/>
              <a:t>ตัวอย่างการทำงาน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806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67206-A3F7-6EF4-7CED-1C9EE2015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224" y="491144"/>
            <a:ext cx="10515600" cy="1325563"/>
          </a:xfrm>
        </p:spPr>
        <p:txBody>
          <a:bodyPr/>
          <a:lstStyle/>
          <a:p>
            <a:r>
              <a:rPr lang="th-TH" sz="4400" dirty="0"/>
              <a:t>การสั่ง </a:t>
            </a:r>
            <a:r>
              <a:rPr lang="en-US" sz="4400" dirty="0"/>
              <a:t>launch</a:t>
            </a:r>
            <a:br>
              <a:rPr lang="en-US" sz="4400" dirty="0"/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4E3F10-201E-F9CB-D4C4-C0FCF7255B33}"/>
              </a:ext>
            </a:extLst>
          </p:cNvPr>
          <p:cNvSpPr txBox="1"/>
          <p:nvPr/>
        </p:nvSpPr>
        <p:spPr>
          <a:xfrm>
            <a:off x="712695" y="1667464"/>
            <a:ext cx="6548717" cy="16312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/>
              <a:t>cd   ~/[workspace]</a:t>
            </a:r>
            <a:endParaRPr lang="th-TH" sz="2000" dirty="0"/>
          </a:p>
          <a:p>
            <a:endParaRPr lang="en-US" sz="2000" dirty="0"/>
          </a:p>
          <a:p>
            <a:r>
              <a:rPr lang="en-US" sz="2000" dirty="0"/>
              <a:t>. install/</a:t>
            </a:r>
            <a:r>
              <a:rPr lang="en-US" sz="2000" dirty="0" err="1"/>
              <a:t>setup.bash</a:t>
            </a:r>
            <a:endParaRPr lang="th-TH" sz="2000" dirty="0"/>
          </a:p>
          <a:p>
            <a:endParaRPr lang="en-US" sz="2000" dirty="0"/>
          </a:p>
          <a:p>
            <a:r>
              <a:rPr lang="en-US" sz="2000" dirty="0"/>
              <a:t>ros2 launch workspace launch.py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84971F-79DD-546D-50E5-6AF2391CE7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80"/>
          <a:stretch/>
        </p:blipFill>
        <p:spPr>
          <a:xfrm>
            <a:off x="645755" y="4114862"/>
            <a:ext cx="6615657" cy="720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43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D2F5CB-C86A-F035-3997-BFCF2E0ABE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668577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การสร้าง </a:t>
            </a:r>
            <a:r>
              <a:rPr lang="en-US" dirty="0"/>
              <a:t>launch file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EC8556-BCF5-E17E-55CB-3CBE4082505D}"/>
              </a:ext>
            </a:extLst>
          </p:cNvPr>
          <p:cNvSpPr txBox="1"/>
          <p:nvPr/>
        </p:nvSpPr>
        <p:spPr>
          <a:xfrm>
            <a:off x="927847" y="2041320"/>
            <a:ext cx="654871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cd   ~/[workspace]/</a:t>
            </a:r>
            <a:r>
              <a:rPr lang="en-US" sz="2000" dirty="0" err="1"/>
              <a:t>src</a:t>
            </a:r>
            <a:r>
              <a:rPr lang="en-US" sz="2000" dirty="0"/>
              <a:t>/[package]  &amp;&amp; </a:t>
            </a:r>
            <a:r>
              <a:rPr lang="en-US" sz="2000" dirty="0" err="1"/>
              <a:t>mkdir</a:t>
            </a:r>
            <a:r>
              <a:rPr lang="en-US" sz="2000" dirty="0"/>
              <a:t> launch</a:t>
            </a:r>
          </a:p>
          <a:p>
            <a:endParaRPr lang="en-US" sz="2000" dirty="0"/>
          </a:p>
          <a:p>
            <a:r>
              <a:rPr lang="en-US" sz="2000" dirty="0"/>
              <a:t>cd   launch</a:t>
            </a:r>
          </a:p>
          <a:p>
            <a:endParaRPr lang="en-US" sz="2000" dirty="0"/>
          </a:p>
          <a:p>
            <a:r>
              <a:rPr lang="en-US" sz="2000" dirty="0"/>
              <a:t>code  example.launch.py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5E5F8E-12E5-B762-1F50-14B506C91F2B}"/>
              </a:ext>
            </a:extLst>
          </p:cNvPr>
          <p:cNvSpPr txBox="1"/>
          <p:nvPr/>
        </p:nvSpPr>
        <p:spPr>
          <a:xfrm>
            <a:off x="927847" y="5047129"/>
            <a:ext cx="79203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PS. code </a:t>
            </a:r>
            <a:r>
              <a:rPr lang="th-TH" dirty="0"/>
              <a:t>ดังกล่าวเป็นตัวอย่างของการสร้างที่อยู่ </a:t>
            </a:r>
            <a:r>
              <a:rPr lang="en-US" dirty="0"/>
              <a:t>launch file </a:t>
            </a:r>
            <a:r>
              <a:rPr lang="th-TH" dirty="0"/>
              <a:t>และ การสร้าง </a:t>
            </a:r>
            <a:r>
              <a:rPr lang="en-US" dirty="0"/>
              <a:t>launch file </a:t>
            </a:r>
            <a:r>
              <a:rPr lang="th-TH" dirty="0"/>
              <a:t>ที่เป็น </a:t>
            </a:r>
            <a:r>
              <a:rPr lang="en-US" dirty="0"/>
              <a:t>python  </a:t>
            </a:r>
          </a:p>
          <a:p>
            <a:r>
              <a:rPr lang="th-TH" dirty="0"/>
              <a:t>ซึ่งหากถูกต้องเมื่อใช้คำสั่ง</a:t>
            </a:r>
            <a:r>
              <a:rPr lang="en-US" dirty="0"/>
              <a:t>   </a:t>
            </a:r>
            <a:r>
              <a:rPr lang="th-TH" dirty="0"/>
              <a:t> </a:t>
            </a:r>
            <a:r>
              <a:rPr lang="en-US" dirty="0"/>
              <a:t>cd   ~/[</a:t>
            </a:r>
            <a:r>
              <a:rPr lang="en-US" dirty="0" err="1"/>
              <a:t>yourworkspace</a:t>
            </a:r>
            <a:r>
              <a:rPr lang="en-US" dirty="0"/>
              <a:t>]/</a:t>
            </a:r>
            <a:r>
              <a:rPr lang="en-US" dirty="0" err="1"/>
              <a:t>src</a:t>
            </a:r>
            <a:r>
              <a:rPr lang="en-US" dirty="0"/>
              <a:t>/</a:t>
            </a:r>
            <a:r>
              <a:rPr lang="en-US" sz="1800" dirty="0"/>
              <a:t>[package] </a:t>
            </a:r>
            <a:r>
              <a:rPr lang="en-US" dirty="0"/>
              <a:t>launch &amp;&amp; ls  </a:t>
            </a:r>
          </a:p>
          <a:p>
            <a:r>
              <a:rPr lang="th-TH" dirty="0"/>
              <a:t>จะต้องพบว่ามีชื่อ </a:t>
            </a:r>
            <a:r>
              <a:rPr lang="en-US" dirty="0"/>
              <a:t>launch.py </a:t>
            </a:r>
            <a:r>
              <a:rPr lang="th-TH" dirty="0"/>
              <a:t>ที่สร้างไว้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614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FFEBB-B854-04BA-BE5B-D862DDCE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272" y="148327"/>
            <a:ext cx="10515600" cy="1325563"/>
          </a:xfrm>
        </p:spPr>
        <p:txBody>
          <a:bodyPr>
            <a:normAutofit/>
          </a:bodyPr>
          <a:lstStyle/>
          <a:p>
            <a:r>
              <a:rPr lang="th-TH" sz="4000" dirty="0"/>
              <a:t>การ </a:t>
            </a:r>
            <a:r>
              <a:rPr lang="en-US" sz="4000" dirty="0"/>
              <a:t>setup </a:t>
            </a:r>
            <a:r>
              <a:rPr lang="th-TH" sz="4000" dirty="0"/>
              <a:t>ในการสั่ง </a:t>
            </a:r>
            <a:r>
              <a:rPr lang="en-US" sz="4000" dirty="0"/>
              <a:t>launch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2DE628-6414-E9E3-AA43-6BD320130113}"/>
              </a:ext>
            </a:extLst>
          </p:cNvPr>
          <p:cNvSpPr txBox="1"/>
          <p:nvPr/>
        </p:nvSpPr>
        <p:spPr>
          <a:xfrm>
            <a:off x="6096000" y="32382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cd   ~/[</a:t>
            </a:r>
            <a:r>
              <a:rPr lang="en-US" sz="1800" dirty="0" err="1"/>
              <a:t>yourworkspace</a:t>
            </a:r>
            <a:r>
              <a:rPr lang="en-US" sz="1800" dirty="0"/>
              <a:t>]/</a:t>
            </a:r>
            <a:r>
              <a:rPr lang="en-US" sz="1800" dirty="0" err="1"/>
              <a:t>src</a:t>
            </a:r>
            <a:endParaRPr lang="en-US" dirty="0"/>
          </a:p>
          <a:p>
            <a:r>
              <a:rPr lang="en-US" dirty="0"/>
              <a:t>code  setup.py</a:t>
            </a:r>
            <a:endParaRPr lang="en-US" sz="1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B642613-A8A0-8EDF-9525-DA722B2CF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60" y="1576008"/>
            <a:ext cx="6584576" cy="4927147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8F33C9F-6DB8-5E61-0B5B-15E9F2502F37}"/>
              </a:ext>
            </a:extLst>
          </p:cNvPr>
          <p:cNvSpPr/>
          <p:nvPr/>
        </p:nvSpPr>
        <p:spPr>
          <a:xfrm>
            <a:off x="112060" y="1754489"/>
            <a:ext cx="1958788" cy="4010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2102D4-D7D6-4FCD-C08C-0D453D7A1A48}"/>
              </a:ext>
            </a:extLst>
          </p:cNvPr>
          <p:cNvSpPr/>
          <p:nvPr/>
        </p:nvSpPr>
        <p:spPr>
          <a:xfrm>
            <a:off x="654424" y="3724173"/>
            <a:ext cx="5997388" cy="40102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DF85FC-F99D-B3AF-9049-5A28170D4C78}"/>
              </a:ext>
            </a:extLst>
          </p:cNvPr>
          <p:cNvSpPr txBox="1"/>
          <p:nvPr/>
        </p:nvSpPr>
        <p:spPr>
          <a:xfrm>
            <a:off x="6696636" y="175448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h-TH" sz="1800" dirty="0"/>
              <a:t>ในกรอบสีแดงคือ โค้ดที่จะต้องทำการเพิ่มไปใน </a:t>
            </a:r>
            <a:r>
              <a:rPr lang="en-US" sz="1800" dirty="0"/>
              <a:t>setup.py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D339ED8-49B9-C551-0065-9AE51721BF3E}"/>
              </a:ext>
            </a:extLst>
          </p:cNvPr>
          <p:cNvSpPr txBox="1"/>
          <p:nvPr/>
        </p:nvSpPr>
        <p:spPr>
          <a:xfrm>
            <a:off x="6696636" y="2102770"/>
            <a:ext cx="6096000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import </a:t>
            </a:r>
            <a:r>
              <a:rPr lang="en-US" sz="1600" dirty="0" err="1"/>
              <a:t>os</a:t>
            </a:r>
            <a:endParaRPr lang="en-US" sz="1600" dirty="0"/>
          </a:p>
          <a:p>
            <a:r>
              <a:rPr lang="en-US" sz="1600" dirty="0"/>
              <a:t>from glob import glob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400" dirty="0"/>
              <a:t>(</a:t>
            </a:r>
            <a:r>
              <a:rPr lang="en-US" sz="1400" dirty="0" err="1"/>
              <a:t>os.path.join</a:t>
            </a:r>
            <a:r>
              <a:rPr lang="en-US" sz="1400" dirty="0"/>
              <a:t>('share', </a:t>
            </a:r>
            <a:r>
              <a:rPr lang="en-US" sz="1400" dirty="0" err="1"/>
              <a:t>package_name,'launch</a:t>
            </a:r>
            <a:r>
              <a:rPr lang="en-US" sz="1400" dirty="0"/>
              <a:t>'), glob('launch/*.launch.py’)),</a:t>
            </a:r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917027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462245F3-7F9E-E1C7-F9A7-8B6F41D397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การเขียน </a:t>
            </a:r>
            <a:r>
              <a:rPr lang="en-US" dirty="0"/>
              <a:t>launch file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1DB607-3505-D4B2-7BE8-748008562483}"/>
              </a:ext>
            </a:extLst>
          </p:cNvPr>
          <p:cNvSpPr txBox="1"/>
          <p:nvPr/>
        </p:nvSpPr>
        <p:spPr>
          <a:xfrm>
            <a:off x="690282" y="1116609"/>
            <a:ext cx="41506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รูปแบบในการเขียน </a:t>
            </a:r>
            <a:r>
              <a:rPr lang="en-US" sz="2000" dirty="0"/>
              <a:t>launch file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96BFD3-4096-A879-4D09-1ECA9511B1FE}"/>
              </a:ext>
            </a:extLst>
          </p:cNvPr>
          <p:cNvSpPr txBox="1"/>
          <p:nvPr/>
        </p:nvSpPr>
        <p:spPr>
          <a:xfrm>
            <a:off x="609600" y="1757082"/>
            <a:ext cx="110534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th-TH" dirty="0"/>
              <a:t>การ </a:t>
            </a:r>
            <a:r>
              <a:rPr lang="en-US" dirty="0"/>
              <a:t>import</a:t>
            </a:r>
            <a:r>
              <a:rPr lang="th-TH" dirty="0"/>
              <a:t> </a:t>
            </a:r>
            <a:r>
              <a:rPr lang="en-US" dirty="0"/>
              <a:t>Node </a:t>
            </a:r>
            <a:r>
              <a:rPr lang="th-TH" dirty="0"/>
              <a:t>จาก </a:t>
            </a:r>
            <a:r>
              <a:rPr lang="en-US" dirty="0" err="1"/>
              <a:t>launch_ros.actions</a:t>
            </a:r>
            <a:r>
              <a:rPr lang="en-US" dirty="0"/>
              <a:t>  </a:t>
            </a:r>
            <a:r>
              <a:rPr lang="th-TH" dirty="0"/>
              <a:t>และ การ</a:t>
            </a:r>
            <a:r>
              <a:rPr lang="en-US" dirty="0"/>
              <a:t> import </a:t>
            </a:r>
            <a:r>
              <a:rPr lang="en-US" dirty="0" err="1"/>
              <a:t>LaunchDescription</a:t>
            </a:r>
            <a:r>
              <a:rPr lang="en-US" dirty="0"/>
              <a:t> </a:t>
            </a:r>
            <a:r>
              <a:rPr lang="th-TH" dirty="0"/>
              <a:t>จาก </a:t>
            </a:r>
            <a:r>
              <a:rPr lang="en-US" dirty="0"/>
              <a:t> launch</a:t>
            </a:r>
            <a:endParaRPr lang="th-TH" dirty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th-TH" dirty="0"/>
              <a:t>การสร้าง </a:t>
            </a:r>
            <a:r>
              <a:rPr lang="en-US" dirty="0"/>
              <a:t>Node </a:t>
            </a:r>
            <a:r>
              <a:rPr lang="th-TH" dirty="0"/>
              <a:t>ที่จะ </a:t>
            </a:r>
            <a:r>
              <a:rPr lang="en-US" dirty="0"/>
              <a:t>launch </a:t>
            </a:r>
            <a:r>
              <a:rPr lang="th-TH" dirty="0"/>
              <a:t>โดยที่จำเป็นใน</a:t>
            </a:r>
            <a:r>
              <a:rPr lang="en-US" dirty="0"/>
              <a:t> Node </a:t>
            </a:r>
            <a:r>
              <a:rPr lang="th-TH" dirty="0"/>
              <a:t>คือ</a:t>
            </a:r>
            <a:r>
              <a:rPr lang="en-US" dirty="0"/>
              <a:t> package </a:t>
            </a:r>
            <a:r>
              <a:rPr lang="th-TH" dirty="0"/>
              <a:t>และ </a:t>
            </a:r>
            <a:r>
              <a:rPr lang="en-US" dirty="0"/>
              <a:t>executable</a:t>
            </a:r>
            <a:r>
              <a:rPr lang="th-TH" dirty="0"/>
              <a:t> </a:t>
            </a:r>
            <a:endParaRPr lang="en-US" dirty="0"/>
          </a:p>
          <a:p>
            <a:endParaRPr lang="th-TH" dirty="0"/>
          </a:p>
          <a:p>
            <a:r>
              <a:rPr lang="th-TH" dirty="0"/>
              <a:t>         </a:t>
            </a:r>
            <a:r>
              <a:rPr lang="en-US" dirty="0"/>
              <a:t>Node(package= ,executable=  </a:t>
            </a:r>
            <a:r>
              <a:rPr lang="en-US" dirty="0">
                <a:solidFill>
                  <a:srgbClr val="FF0000"/>
                </a:solidFill>
              </a:rPr>
              <a:t>,(</a:t>
            </a:r>
            <a:r>
              <a:rPr lang="th-TH" dirty="0">
                <a:solidFill>
                  <a:srgbClr val="FF0000"/>
                </a:solidFill>
              </a:rPr>
              <a:t>เพิ่มเติม</a:t>
            </a:r>
            <a:r>
              <a:rPr lang="en-US" dirty="0">
                <a:solidFill>
                  <a:srgbClr val="FF0000"/>
                </a:solidFill>
              </a:rPr>
              <a:t>)namespace= ,parameter= ,remapping=   , etc.</a:t>
            </a:r>
            <a:r>
              <a:rPr lang="en-US" dirty="0"/>
              <a:t>)</a:t>
            </a:r>
            <a:endParaRPr lang="th-TH" dirty="0"/>
          </a:p>
          <a:p>
            <a:r>
              <a:rPr lang="th-TH" dirty="0"/>
              <a:t>         </a:t>
            </a:r>
          </a:p>
          <a:p>
            <a:pPr marL="342900" indent="-342900">
              <a:buAutoNum type="arabicPeriod" startAt="3"/>
            </a:pPr>
            <a:r>
              <a:rPr lang="th-TH" dirty="0"/>
              <a:t>การเขียน </a:t>
            </a:r>
            <a:r>
              <a:rPr lang="en-US" dirty="0"/>
              <a:t>package  =  ‘’ , executable = ‘’ ,namespace = ‘’ , parameter = {key : value} , </a:t>
            </a:r>
          </a:p>
          <a:p>
            <a:r>
              <a:rPr lang="en-US" dirty="0"/>
              <a:t>      remapping = [(topic </a:t>
            </a:r>
            <a:r>
              <a:rPr lang="en-US" dirty="0" err="1"/>
              <a:t>name,changed</a:t>
            </a:r>
            <a:r>
              <a:rPr lang="en-US" dirty="0"/>
              <a:t> topic name)]</a:t>
            </a:r>
          </a:p>
          <a:p>
            <a:endParaRPr lang="th-TH" dirty="0"/>
          </a:p>
          <a:p>
            <a:r>
              <a:rPr lang="en-US" dirty="0"/>
              <a:t>4.    </a:t>
            </a:r>
            <a:r>
              <a:rPr lang="th-TH" dirty="0"/>
              <a:t>การ </a:t>
            </a:r>
            <a:r>
              <a:rPr lang="en-US" dirty="0"/>
              <a:t>return node </a:t>
            </a:r>
            <a:r>
              <a:rPr lang="th-TH" dirty="0"/>
              <a:t>ภายใน </a:t>
            </a:r>
            <a:r>
              <a:rPr lang="en-US" dirty="0" err="1"/>
              <a:t>LaunchDescription</a:t>
            </a:r>
            <a:r>
              <a:rPr lang="en-US" dirty="0"/>
              <a:t> </a:t>
            </a:r>
            <a:endParaRPr lang="th-TH" dirty="0"/>
          </a:p>
          <a:p>
            <a:r>
              <a:rPr lang="en-US" dirty="0"/>
              <a:t>	</a:t>
            </a:r>
          </a:p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269220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C98811F-4651-AB7F-9CC0-E5CAA48FE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587" y="868430"/>
            <a:ext cx="5957977" cy="5077443"/>
          </a:xfrm>
          <a:prstGeom prst="rect">
            <a:avLst/>
          </a:prstGeom>
        </p:spPr>
      </p:pic>
      <p:sp>
        <p:nvSpPr>
          <p:cNvPr id="4" name="Title 4">
            <a:extLst>
              <a:ext uri="{FF2B5EF4-FFF2-40B4-BE49-F238E27FC236}">
                <a16:creationId xmlns:a16="http://schemas.microsoft.com/office/drawing/2014/main" id="{462245F3-7F9E-E1C7-F9A7-8B6F41D397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การเขียน </a:t>
            </a:r>
            <a:r>
              <a:rPr lang="en-US" dirty="0"/>
              <a:t>launch file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CD10711-FA8B-8E45-279D-1A589D5B7185}"/>
              </a:ext>
            </a:extLst>
          </p:cNvPr>
          <p:cNvSpPr/>
          <p:nvPr/>
        </p:nvSpPr>
        <p:spPr>
          <a:xfrm>
            <a:off x="375587" y="868431"/>
            <a:ext cx="3446930" cy="4314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5FF560-767A-6C66-1A4F-A9F136D5736A}"/>
              </a:ext>
            </a:extLst>
          </p:cNvPr>
          <p:cNvSpPr/>
          <p:nvPr/>
        </p:nvSpPr>
        <p:spPr>
          <a:xfrm>
            <a:off x="653493" y="1794997"/>
            <a:ext cx="5630766" cy="29921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D77285D-4193-982C-1884-3F73B0F60735}"/>
              </a:ext>
            </a:extLst>
          </p:cNvPr>
          <p:cNvSpPr/>
          <p:nvPr/>
        </p:nvSpPr>
        <p:spPr>
          <a:xfrm>
            <a:off x="653493" y="4959671"/>
            <a:ext cx="2699307" cy="98620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EED25F-DA28-877C-CEDF-C614E28D5AB0}"/>
              </a:ext>
            </a:extLst>
          </p:cNvPr>
          <p:cNvSpPr txBox="1"/>
          <p:nvPr/>
        </p:nvSpPr>
        <p:spPr>
          <a:xfrm>
            <a:off x="7023847" y="838216"/>
            <a:ext cx="5257800" cy="956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th-TH" dirty="0"/>
              <a:t>การ </a:t>
            </a:r>
            <a:r>
              <a:rPr lang="en-US" dirty="0"/>
              <a:t>import </a:t>
            </a:r>
            <a:endParaRPr lang="th-TH" dirty="0"/>
          </a:p>
          <a:p>
            <a:pPr lvl="1"/>
            <a:r>
              <a:rPr lang="en-US" dirty="0"/>
              <a:t>from launch import </a:t>
            </a:r>
            <a:r>
              <a:rPr lang="en-US" dirty="0" err="1"/>
              <a:t>LaunchDescription</a:t>
            </a:r>
            <a:endParaRPr lang="en-US" dirty="0"/>
          </a:p>
          <a:p>
            <a:pPr lvl="1"/>
            <a:r>
              <a:rPr lang="en-US" dirty="0"/>
              <a:t>from </a:t>
            </a:r>
            <a:r>
              <a:rPr lang="en-US" dirty="0" err="1"/>
              <a:t>launch_ros.actions</a:t>
            </a:r>
            <a:r>
              <a:rPr lang="en-US" dirty="0"/>
              <a:t> import Node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833954-5F8E-C3DF-AA76-16B3310D1C91}"/>
              </a:ext>
            </a:extLst>
          </p:cNvPr>
          <p:cNvSpPr txBox="1"/>
          <p:nvPr/>
        </p:nvSpPr>
        <p:spPr>
          <a:xfrm>
            <a:off x="4078941" y="912126"/>
            <a:ext cx="412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99F52D-58E4-F32F-9ECE-F8ED2FE65083}"/>
              </a:ext>
            </a:extLst>
          </p:cNvPr>
          <p:cNvSpPr txBox="1"/>
          <p:nvPr/>
        </p:nvSpPr>
        <p:spPr>
          <a:xfrm>
            <a:off x="6284259" y="3205911"/>
            <a:ext cx="412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6BA71F-C150-5A9F-B5A3-351EF4A111F7}"/>
              </a:ext>
            </a:extLst>
          </p:cNvPr>
          <p:cNvSpPr txBox="1"/>
          <p:nvPr/>
        </p:nvSpPr>
        <p:spPr>
          <a:xfrm>
            <a:off x="3491287" y="5130364"/>
            <a:ext cx="412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B5A84A-3B01-7193-C254-D0A314CEF93A}"/>
              </a:ext>
            </a:extLst>
          </p:cNvPr>
          <p:cNvSpPr txBox="1"/>
          <p:nvPr/>
        </p:nvSpPr>
        <p:spPr>
          <a:xfrm>
            <a:off x="7023847" y="2433796"/>
            <a:ext cx="5257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 startAt="2"/>
            </a:pPr>
            <a:r>
              <a:rPr lang="th-TH" dirty="0"/>
              <a:t>การเก็บ </a:t>
            </a:r>
            <a:r>
              <a:rPr lang="en-US" dirty="0"/>
              <a:t>Node </a:t>
            </a:r>
            <a:r>
              <a:rPr lang="th-TH" dirty="0"/>
              <a:t>ในรูปของตัวแปรในที่นี้คือ </a:t>
            </a:r>
            <a:r>
              <a:rPr lang="en-US" dirty="0" err="1"/>
              <a:t>robot_turtle</a:t>
            </a:r>
            <a:r>
              <a:rPr lang="th-TH" dirty="0"/>
              <a:t>ซึ่งภายในจะประกอบไปด้วย</a:t>
            </a:r>
            <a:r>
              <a:rPr lang="en-US" dirty="0" err="1"/>
              <a:t>package,namespace,executable,parameters</a:t>
            </a:r>
            <a:r>
              <a:rPr lang="en-US" dirty="0"/>
              <a:t> </a:t>
            </a:r>
            <a:r>
              <a:rPr lang="th-TH" dirty="0"/>
              <a:t>และ </a:t>
            </a:r>
            <a:r>
              <a:rPr lang="en-US" dirty="0" err="1"/>
              <a:t>remappings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D96412F-72EA-8EE4-E3ED-B7506C44A804}"/>
              </a:ext>
            </a:extLst>
          </p:cNvPr>
          <p:cNvSpPr txBox="1"/>
          <p:nvPr/>
        </p:nvSpPr>
        <p:spPr>
          <a:xfrm>
            <a:off x="7023847" y="4542456"/>
            <a:ext cx="5257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</a:t>
            </a:r>
            <a:r>
              <a:rPr lang="th-TH" dirty="0"/>
              <a:t>การ </a:t>
            </a:r>
            <a:r>
              <a:rPr lang="en-US" dirty="0"/>
              <a:t>return Node </a:t>
            </a:r>
            <a:r>
              <a:rPr lang="th-TH" dirty="0"/>
              <a:t>ที่จะ </a:t>
            </a:r>
            <a:r>
              <a:rPr lang="en-US" dirty="0"/>
              <a:t>launch </a:t>
            </a:r>
            <a:r>
              <a:rPr lang="th-TH" dirty="0"/>
              <a:t>โดยในที่นี้ คือ </a:t>
            </a:r>
            <a:r>
              <a:rPr lang="en-US" dirty="0" err="1"/>
              <a:t>robot_turtle</a:t>
            </a:r>
            <a:endParaRPr lang="en-US" dirty="0"/>
          </a:p>
          <a:p>
            <a:r>
              <a:rPr lang="en-US" dirty="0"/>
              <a:t>    </a:t>
            </a:r>
          </a:p>
          <a:p>
            <a:r>
              <a:rPr lang="en-US" dirty="0"/>
              <a:t>    return </a:t>
            </a:r>
            <a:r>
              <a:rPr lang="en-US" dirty="0" err="1"/>
              <a:t>LaunchDescription</a:t>
            </a:r>
            <a:r>
              <a:rPr lang="en-US" dirty="0"/>
              <a:t>([</a:t>
            </a:r>
          </a:p>
          <a:p>
            <a:r>
              <a:rPr lang="en-US" dirty="0"/>
              <a:t>            </a:t>
            </a:r>
            <a:r>
              <a:rPr lang="en-US" dirty="0" err="1"/>
              <a:t>robot_turtle</a:t>
            </a:r>
            <a:r>
              <a:rPr lang="en-US" dirty="0"/>
              <a:t>,</a:t>
            </a:r>
          </a:p>
          <a:p>
            <a:r>
              <a:rPr lang="en-US" dirty="0"/>
              <a:t>   ])</a:t>
            </a:r>
          </a:p>
        </p:txBody>
      </p:sp>
    </p:spTree>
    <p:extLst>
      <p:ext uri="{BB962C8B-B14F-4D97-AF65-F5344CB8AC3E}">
        <p14:creationId xmlns:p14="http://schemas.microsoft.com/office/powerpoint/2010/main" val="82581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1DC4027D-A832-2E84-15AD-B8E3412CFE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การเขียน </a:t>
            </a:r>
            <a:r>
              <a:rPr lang="en-US" dirty="0"/>
              <a:t>launch file </a:t>
            </a:r>
            <a:r>
              <a:rPr lang="th-TH" dirty="0"/>
              <a:t>แบบเช็คตัวแปรผ่าน </a:t>
            </a:r>
            <a:r>
              <a:rPr lang="en-US" dirty="0"/>
              <a:t>environment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FE1664-FA93-878E-1EB8-912D06D00343}"/>
              </a:ext>
            </a:extLst>
          </p:cNvPr>
          <p:cNvSpPr txBox="1"/>
          <p:nvPr/>
        </p:nvSpPr>
        <p:spPr>
          <a:xfrm>
            <a:off x="389964" y="1154153"/>
            <a:ext cx="9542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การเขียน </a:t>
            </a:r>
            <a:r>
              <a:rPr lang="en-US" sz="2000" dirty="0"/>
              <a:t>launch file </a:t>
            </a:r>
            <a:r>
              <a:rPr lang="th-TH" sz="2000" dirty="0"/>
              <a:t>ในลักษณะนี้จะเป็นการตรวจสอบตัวแปรที่กำหนดใน </a:t>
            </a:r>
            <a:r>
              <a:rPr lang="en-US" sz="2000" dirty="0"/>
              <a:t>environment </a:t>
            </a:r>
            <a:r>
              <a:rPr lang="th-TH" sz="2000" dirty="0"/>
              <a:t>ของเครื่อง เพื่อจะนำไปตรวจสอบเงื่อนไขในการที่จะ </a:t>
            </a:r>
            <a:r>
              <a:rPr lang="en-US" sz="2000" dirty="0"/>
              <a:t>launch </a:t>
            </a:r>
            <a:r>
              <a:rPr lang="th-TH" sz="2000" dirty="0"/>
              <a:t>โดยจะสั่งการทำงานผ่าน </a:t>
            </a:r>
            <a:r>
              <a:rPr lang="en-US" sz="2000" dirty="0"/>
              <a:t>Execute process </a:t>
            </a:r>
            <a:r>
              <a:rPr lang="th-TH" sz="2000" dirty="0"/>
              <a:t>ซึ่งมีลักษณะดังนี้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61C71D-0B92-6DDE-68EF-2152AEB508FC}"/>
              </a:ext>
            </a:extLst>
          </p:cNvPr>
          <p:cNvSpPr txBox="1"/>
          <p:nvPr/>
        </p:nvSpPr>
        <p:spPr>
          <a:xfrm>
            <a:off x="536253" y="2247143"/>
            <a:ext cx="742549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th-TH" dirty="0"/>
              <a:t>การ</a:t>
            </a:r>
            <a:r>
              <a:rPr lang="en-US" dirty="0"/>
              <a:t> import </a:t>
            </a:r>
            <a:r>
              <a:rPr lang="th-TH" dirty="0"/>
              <a:t>ที่ต้องใช้ คือ	</a:t>
            </a:r>
            <a:r>
              <a:rPr lang="en-US" sz="1600" dirty="0"/>
              <a:t>from </a:t>
            </a:r>
            <a:r>
              <a:rPr lang="en-US" sz="1600" dirty="0" err="1"/>
              <a:t>launch.conditions</a:t>
            </a:r>
            <a:r>
              <a:rPr lang="en-US" sz="1600" dirty="0"/>
              <a:t> import </a:t>
            </a:r>
            <a:r>
              <a:rPr lang="en-US" sz="1600" dirty="0" err="1"/>
              <a:t>IfCondition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from </a:t>
            </a:r>
            <a:r>
              <a:rPr lang="en-US" sz="1600" dirty="0" err="1"/>
              <a:t>launch.actions</a:t>
            </a:r>
            <a:r>
              <a:rPr lang="en-US" sz="1600" dirty="0"/>
              <a:t> import </a:t>
            </a:r>
            <a:r>
              <a:rPr lang="en-US" sz="1600" dirty="0" err="1"/>
              <a:t>ExecuteProcess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from </a:t>
            </a:r>
            <a:r>
              <a:rPr lang="en-US" sz="1600" dirty="0" err="1"/>
              <a:t>launch.substitutions</a:t>
            </a:r>
            <a:r>
              <a:rPr lang="en-US" sz="1600" dirty="0"/>
              <a:t> import </a:t>
            </a:r>
            <a:r>
              <a:rPr lang="en-US" sz="1600" dirty="0" err="1"/>
              <a:t>PythonExpression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from launch import </a:t>
            </a:r>
            <a:r>
              <a:rPr lang="en-US" sz="1600" dirty="0" err="1"/>
              <a:t>LaunchDescription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import </a:t>
            </a:r>
            <a:r>
              <a:rPr lang="en-US" sz="1600" dirty="0" err="1"/>
              <a:t>os</a:t>
            </a:r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CA89E8-30F5-BC53-5085-E12735E46574}"/>
              </a:ext>
            </a:extLst>
          </p:cNvPr>
          <p:cNvSpPr txBox="1"/>
          <p:nvPr/>
        </p:nvSpPr>
        <p:spPr>
          <a:xfrm>
            <a:off x="536253" y="3766525"/>
            <a:ext cx="867240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2.</a:t>
            </a:r>
            <a:r>
              <a:rPr lang="th-TH" sz="1600" dirty="0"/>
              <a:t> ใน</a:t>
            </a:r>
            <a:r>
              <a:rPr lang="en-US" sz="1600" dirty="0"/>
              <a:t> function </a:t>
            </a:r>
            <a:r>
              <a:rPr lang="en-US" sz="1600" dirty="0" err="1"/>
              <a:t>generate_launch_description</a:t>
            </a:r>
            <a:r>
              <a:rPr lang="en-US" sz="1600" dirty="0"/>
              <a:t>() </a:t>
            </a:r>
            <a:r>
              <a:rPr lang="th-TH" sz="1600" dirty="0"/>
              <a:t>จะมีการดึงตัวแปรใน </a:t>
            </a:r>
            <a:r>
              <a:rPr lang="en-US" sz="1600" dirty="0"/>
              <a:t>environment </a:t>
            </a:r>
            <a:r>
              <a:rPr lang="th-TH" sz="1600" dirty="0"/>
              <a:t>จาก </a:t>
            </a:r>
            <a:r>
              <a:rPr lang="en-US" sz="1600" dirty="0" err="1"/>
              <a:t>os.environment</a:t>
            </a:r>
            <a:endParaRPr lang="en-US" sz="1600" dirty="0"/>
          </a:p>
          <a:p>
            <a:r>
              <a:rPr lang="en-US" sz="1600" dirty="0"/>
              <a:t>	</a:t>
            </a:r>
            <a:r>
              <a:rPr lang="th-TH" dirty="0"/>
              <a:t>เช่น </a:t>
            </a:r>
            <a:r>
              <a:rPr lang="th-TH" sz="1600" dirty="0"/>
              <a:t>   </a:t>
            </a:r>
            <a:r>
              <a:rPr lang="en-US" sz="1600" dirty="0" err="1"/>
              <a:t>my_variable_env</a:t>
            </a:r>
            <a:r>
              <a:rPr lang="en-US" sz="1600" dirty="0"/>
              <a:t> = </a:t>
            </a:r>
            <a:r>
              <a:rPr lang="en-US" sz="1600" dirty="0" err="1"/>
              <a:t>os.environment</a:t>
            </a:r>
            <a:r>
              <a:rPr lang="en-US" sz="1600" dirty="0"/>
              <a:t>[‘</a:t>
            </a:r>
            <a:r>
              <a:rPr lang="en-US" sz="1600" dirty="0" err="1"/>
              <a:t>your_env_var</a:t>
            </a:r>
            <a:r>
              <a:rPr lang="en-US" sz="1600" dirty="0"/>
              <a:t>’]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33F3BA-914B-1596-343C-204C6E26F33E}"/>
              </a:ext>
            </a:extLst>
          </p:cNvPr>
          <p:cNvSpPr txBox="1"/>
          <p:nvPr/>
        </p:nvSpPr>
        <p:spPr>
          <a:xfrm>
            <a:off x="536253" y="4620889"/>
            <a:ext cx="109630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3. </a:t>
            </a:r>
            <a:r>
              <a:rPr lang="th-TH" sz="1600" dirty="0"/>
              <a:t>การสร้างตัวแปรในการ </a:t>
            </a:r>
            <a:r>
              <a:rPr lang="en-US" sz="1600" dirty="0"/>
              <a:t>run </a:t>
            </a:r>
            <a:r>
              <a:rPr lang="th-TH" sz="1600" dirty="0"/>
              <a:t>คำสั่งผ่าน </a:t>
            </a:r>
            <a:r>
              <a:rPr lang="en-US" sz="1600" dirty="0"/>
              <a:t>Execute process </a:t>
            </a:r>
            <a:r>
              <a:rPr lang="th-TH" sz="1600" dirty="0"/>
              <a:t>โดยตรวจเงื่อนไขจากตัวแปรที่รับจาก </a:t>
            </a:r>
            <a:r>
              <a:rPr lang="en-US" sz="1600" dirty="0"/>
              <a:t>environment </a:t>
            </a:r>
            <a:r>
              <a:rPr lang="th-TH" sz="1600" dirty="0"/>
              <a:t>ซึ่งจะเขียนในลักษณะดังนี้</a:t>
            </a:r>
            <a:endParaRPr lang="en-US" sz="1600" dirty="0"/>
          </a:p>
          <a:p>
            <a:endParaRPr lang="th-TH" sz="1600" dirty="0"/>
          </a:p>
          <a:p>
            <a:r>
              <a:rPr lang="en-US" sz="1600" dirty="0"/>
              <a:t>   </a:t>
            </a:r>
            <a:r>
              <a:rPr lang="en-US" sz="1400" dirty="0" err="1"/>
              <a:t>my_node</a:t>
            </a:r>
            <a:r>
              <a:rPr lang="en-US" sz="1400" dirty="0"/>
              <a:t> = </a:t>
            </a:r>
            <a:r>
              <a:rPr lang="en-US" sz="1400" dirty="0" err="1">
                <a:solidFill>
                  <a:srgbClr val="FF0000"/>
                </a:solidFill>
              </a:rPr>
              <a:t>ExecuteProcess</a:t>
            </a:r>
            <a:r>
              <a:rPr lang="en-US" sz="1400" dirty="0">
                <a:solidFill>
                  <a:srgbClr val="FF0000"/>
                </a:solidFill>
              </a:rPr>
              <a:t>(condition=</a:t>
            </a:r>
            <a:r>
              <a:rPr lang="en-US" sz="1400" dirty="0" err="1">
                <a:solidFill>
                  <a:srgbClr val="FF0000"/>
                </a:solidFill>
              </a:rPr>
              <a:t>IfCondition</a:t>
            </a:r>
            <a:r>
              <a:rPr lang="en-US" sz="1400" dirty="0">
                <a:solidFill>
                  <a:srgbClr val="FF0000"/>
                </a:solidFill>
              </a:rPr>
              <a:t>(</a:t>
            </a:r>
            <a:r>
              <a:rPr lang="en-US" sz="1400" dirty="0" err="1">
                <a:solidFill>
                  <a:srgbClr val="FF0000"/>
                </a:solidFill>
              </a:rPr>
              <a:t>PythonExpression</a:t>
            </a:r>
            <a:r>
              <a:rPr lang="en-US" sz="1400" dirty="0"/>
              <a:t>([</a:t>
            </a:r>
            <a:r>
              <a:rPr lang="en-US" sz="1400" dirty="0" err="1"/>
              <a:t>my_variable_env,your</a:t>
            </a:r>
            <a:r>
              <a:rPr lang="en-US" sz="1400" dirty="0"/>
              <a:t> condition,])) , </a:t>
            </a:r>
            <a:r>
              <a:rPr lang="en-US" sz="1400" dirty="0" err="1">
                <a:solidFill>
                  <a:srgbClr val="FF0000"/>
                </a:solidFill>
              </a:rPr>
              <a:t>cmd</a:t>
            </a:r>
            <a:r>
              <a:rPr lang="en-US" sz="1400" dirty="0">
                <a:solidFill>
                  <a:srgbClr val="FF0000"/>
                </a:solidFill>
              </a:rPr>
              <a:t>=</a:t>
            </a:r>
            <a:r>
              <a:rPr lang="en-US" sz="1400" dirty="0"/>
              <a:t>[[your command]] , </a:t>
            </a:r>
            <a:r>
              <a:rPr lang="en-US" sz="1400" dirty="0">
                <a:solidFill>
                  <a:srgbClr val="FF0000"/>
                </a:solidFill>
              </a:rPr>
              <a:t>shell=True</a:t>
            </a:r>
            <a:r>
              <a:rPr lang="en-US" sz="1400" dirty="0"/>
              <a:t>)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E52394-B16A-DACC-93BA-1FFA3CBC43F7}"/>
              </a:ext>
            </a:extLst>
          </p:cNvPr>
          <p:cNvSpPr txBox="1"/>
          <p:nvPr/>
        </p:nvSpPr>
        <p:spPr>
          <a:xfrm>
            <a:off x="536253" y="5606681"/>
            <a:ext cx="10963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4. return  </a:t>
            </a:r>
            <a:r>
              <a:rPr lang="en-US" sz="1600" dirty="0" err="1">
                <a:solidFill>
                  <a:srgbClr val="FF0000"/>
                </a:solidFill>
              </a:rPr>
              <a:t>LaunchDescription</a:t>
            </a:r>
            <a:r>
              <a:rPr lang="en-US" sz="1600" dirty="0"/>
              <a:t>([  </a:t>
            </a:r>
          </a:p>
          <a:p>
            <a:r>
              <a:rPr lang="en-US" sz="1600" dirty="0"/>
              <a:t>                  </a:t>
            </a:r>
            <a:r>
              <a:rPr lang="en-US" sz="1600" dirty="0" err="1"/>
              <a:t>my_node</a:t>
            </a:r>
            <a:r>
              <a:rPr lang="en-US" sz="1600" dirty="0"/>
              <a:t>,])</a:t>
            </a:r>
          </a:p>
        </p:txBody>
      </p:sp>
    </p:spTree>
    <p:extLst>
      <p:ext uri="{BB962C8B-B14F-4D97-AF65-F5344CB8AC3E}">
        <p14:creationId xmlns:p14="http://schemas.microsoft.com/office/powerpoint/2010/main" val="2450965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553C5B64-66FD-E2F3-9307-E148BC38A8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การเขียน </a:t>
            </a:r>
            <a:r>
              <a:rPr lang="en-US" dirty="0"/>
              <a:t>launch file </a:t>
            </a:r>
            <a:r>
              <a:rPr lang="th-TH" dirty="0"/>
              <a:t>แบบเช็คตัวแปรผ่าน </a:t>
            </a:r>
            <a:r>
              <a:rPr lang="en-US" dirty="0"/>
              <a:t>environment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206338-4572-F086-46CD-4AC810FAA0F3}"/>
              </a:ext>
            </a:extLst>
          </p:cNvPr>
          <p:cNvSpPr txBox="1"/>
          <p:nvPr/>
        </p:nvSpPr>
        <p:spPr>
          <a:xfrm>
            <a:off x="387927" y="1025236"/>
            <a:ext cx="873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ตัวอย่างการใช้งาน ในที่นี้จะใช้ตัวแปร </a:t>
            </a:r>
            <a:r>
              <a:rPr lang="en-US" dirty="0"/>
              <a:t>ROS_DOMAIN_ID </a:t>
            </a:r>
            <a:r>
              <a:rPr lang="th-TH" dirty="0"/>
              <a:t>ที่อยู่ใน </a:t>
            </a:r>
            <a:r>
              <a:rPr lang="en-US" dirty="0"/>
              <a:t>environment </a:t>
            </a:r>
            <a:r>
              <a:rPr lang="th-TH" dirty="0"/>
              <a:t> 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3598EA-FA65-2741-0561-2437E23CA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905" y="1543557"/>
            <a:ext cx="7178662" cy="461812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5D7BA21-8CE6-FFEA-619A-0CA14C1DE814}"/>
              </a:ext>
            </a:extLst>
          </p:cNvPr>
          <p:cNvSpPr/>
          <p:nvPr/>
        </p:nvSpPr>
        <p:spPr>
          <a:xfrm>
            <a:off x="483905" y="1543557"/>
            <a:ext cx="4023440" cy="9594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313D8E-7EBC-2ABD-5455-71E13A8AF3E6}"/>
              </a:ext>
            </a:extLst>
          </p:cNvPr>
          <p:cNvSpPr txBox="1"/>
          <p:nvPr/>
        </p:nvSpPr>
        <p:spPr>
          <a:xfrm>
            <a:off x="4507345" y="1838640"/>
            <a:ext cx="16902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Import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50BC9E0-BB00-17D9-79D3-9FAF6B336D5A}"/>
              </a:ext>
            </a:extLst>
          </p:cNvPr>
          <p:cNvSpPr/>
          <p:nvPr/>
        </p:nvSpPr>
        <p:spPr>
          <a:xfrm>
            <a:off x="1088886" y="3148887"/>
            <a:ext cx="2901223" cy="1854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B735E5-FDB0-1535-2654-AD07FAEC7F96}"/>
              </a:ext>
            </a:extLst>
          </p:cNvPr>
          <p:cNvSpPr txBox="1"/>
          <p:nvPr/>
        </p:nvSpPr>
        <p:spPr>
          <a:xfrm>
            <a:off x="4253345" y="3033647"/>
            <a:ext cx="3717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Get ROS_DOMAIN_ID as </a:t>
            </a:r>
            <a:r>
              <a:rPr lang="en-US" dirty="0" err="1">
                <a:solidFill>
                  <a:srgbClr val="FF0000"/>
                </a:solidFill>
              </a:rPr>
              <a:t>ros_id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2C671DA-29DF-B77D-8301-A9725BF68C32}"/>
              </a:ext>
            </a:extLst>
          </p:cNvPr>
          <p:cNvSpPr/>
          <p:nvPr/>
        </p:nvSpPr>
        <p:spPr>
          <a:xfrm>
            <a:off x="5892800" y="3847051"/>
            <a:ext cx="1625600" cy="4826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F0F5D9-7B62-950A-218F-A81E836FE010}"/>
              </a:ext>
            </a:extLst>
          </p:cNvPr>
          <p:cNvSpPr txBox="1"/>
          <p:nvPr/>
        </p:nvSpPr>
        <p:spPr>
          <a:xfrm>
            <a:off x="7662567" y="3933571"/>
            <a:ext cx="3068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If </a:t>
            </a:r>
            <a:r>
              <a:rPr lang="en-US" dirty="0" err="1">
                <a:solidFill>
                  <a:srgbClr val="FF0000"/>
                </a:solidFill>
              </a:rPr>
              <a:t>ros_id</a:t>
            </a:r>
            <a:r>
              <a:rPr lang="en-US" dirty="0">
                <a:solidFill>
                  <a:srgbClr val="FF0000"/>
                </a:solidFill>
              </a:rPr>
              <a:t>==26:  -&gt; open rivz2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F12E1B9-1891-E4D6-9A10-8C5C3891558B}"/>
              </a:ext>
            </a:extLst>
          </p:cNvPr>
          <p:cNvSpPr/>
          <p:nvPr/>
        </p:nvSpPr>
        <p:spPr>
          <a:xfrm>
            <a:off x="5892800" y="4530427"/>
            <a:ext cx="1625600" cy="4826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5512450-056D-87A3-E0CD-1458EC97A7BE}"/>
              </a:ext>
            </a:extLst>
          </p:cNvPr>
          <p:cNvSpPr txBox="1"/>
          <p:nvPr/>
        </p:nvSpPr>
        <p:spPr>
          <a:xfrm>
            <a:off x="7662567" y="4672726"/>
            <a:ext cx="30681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If </a:t>
            </a:r>
            <a:r>
              <a:rPr lang="en-US" dirty="0" err="1">
                <a:solidFill>
                  <a:srgbClr val="FF0000"/>
                </a:solidFill>
              </a:rPr>
              <a:t>ros_id</a:t>
            </a:r>
            <a:r>
              <a:rPr lang="en-US" dirty="0">
                <a:solidFill>
                  <a:srgbClr val="FF0000"/>
                </a:solidFill>
              </a:rPr>
              <a:t>==42:  -&gt; open gazebo</a:t>
            </a:r>
          </a:p>
        </p:txBody>
      </p:sp>
    </p:spTree>
    <p:extLst>
      <p:ext uri="{BB962C8B-B14F-4D97-AF65-F5344CB8AC3E}">
        <p14:creationId xmlns:p14="http://schemas.microsoft.com/office/powerpoint/2010/main" val="3629061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9E4D3A97-C6B3-1575-C519-EF1A1DE002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การเขียน </a:t>
            </a:r>
            <a:r>
              <a:rPr lang="en-US" dirty="0"/>
              <a:t>launch file </a:t>
            </a:r>
            <a:r>
              <a:rPr lang="th-TH" dirty="0"/>
              <a:t>แบบเช็คตัวแปรผ่าน </a:t>
            </a:r>
            <a:r>
              <a:rPr lang="en-US" dirty="0"/>
              <a:t>environment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F8992B-E9DD-1553-BC67-ACCAF218D6FD}"/>
              </a:ext>
            </a:extLst>
          </p:cNvPr>
          <p:cNvSpPr txBox="1"/>
          <p:nvPr/>
        </p:nvSpPr>
        <p:spPr>
          <a:xfrm>
            <a:off x="300317" y="876247"/>
            <a:ext cx="98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/>
              <a:t>คลิปตัวอย่าง</a:t>
            </a:r>
            <a:endParaRPr lang="en-US" dirty="0"/>
          </a:p>
        </p:txBody>
      </p:sp>
      <p:pic>
        <p:nvPicPr>
          <p:cNvPr id="6" name="launch_with_env">
            <a:hlinkClick r:id="" action="ppaction://media"/>
            <a:extLst>
              <a:ext uri="{FF2B5EF4-FFF2-40B4-BE49-F238E27FC236}">
                <a16:creationId xmlns:a16="http://schemas.microsoft.com/office/drawing/2014/main" id="{B5470BA3-1D0A-2277-226F-67AE896C7F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822" b="9006"/>
          <a:stretch/>
        </p:blipFill>
        <p:spPr>
          <a:xfrm>
            <a:off x="676835" y="1434353"/>
            <a:ext cx="10744200" cy="520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148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8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4">
            <a:extLst>
              <a:ext uri="{FF2B5EF4-FFF2-40B4-BE49-F238E27FC236}">
                <a16:creationId xmlns:a16="http://schemas.microsoft.com/office/drawing/2014/main" id="{CF0144A2-940A-44E3-E0AB-62DB89AF0C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317" y="157589"/>
            <a:ext cx="10515600" cy="718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/>
              <a:t>การเขียน </a:t>
            </a:r>
            <a:r>
              <a:rPr lang="en-US" dirty="0"/>
              <a:t>launch file </a:t>
            </a:r>
            <a:r>
              <a:rPr lang="th-TH" dirty="0"/>
              <a:t>แบบเช็ค</a:t>
            </a:r>
            <a:r>
              <a:rPr lang="en-US" dirty="0"/>
              <a:t> node</a:t>
            </a:r>
            <a:r>
              <a:rPr lang="th-TH" dirty="0"/>
              <a:t> อย่างมีเงื่อนไข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3F574-2417-6534-465A-8F19BA15F265}"/>
              </a:ext>
            </a:extLst>
          </p:cNvPr>
          <p:cNvSpPr txBox="1"/>
          <p:nvPr/>
        </p:nvSpPr>
        <p:spPr>
          <a:xfrm>
            <a:off x="452717" y="1019682"/>
            <a:ext cx="9542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/>
              <a:t>การเขียน </a:t>
            </a:r>
            <a:r>
              <a:rPr lang="en-US" sz="2000" dirty="0"/>
              <a:t>launch file </a:t>
            </a:r>
            <a:r>
              <a:rPr lang="th-TH" sz="2000" dirty="0"/>
              <a:t>ในลักษณะนี้จะเป็นการ</a:t>
            </a:r>
            <a:r>
              <a:rPr lang="en-US" sz="2000" dirty="0"/>
              <a:t> launch node </a:t>
            </a:r>
            <a:r>
              <a:rPr lang="th-TH" sz="2000" dirty="0"/>
              <a:t>ที่มีการเปิดอยู่แล้วจะนำไปสร้างเงื่อนไขในการ </a:t>
            </a:r>
            <a:r>
              <a:rPr lang="en-US" sz="2000" dirty="0"/>
              <a:t>launch </a:t>
            </a:r>
            <a:r>
              <a:rPr lang="th-TH" sz="2000" dirty="0"/>
              <a:t>โดยจะสั่งการทำงานผ่าน </a:t>
            </a:r>
            <a:r>
              <a:rPr lang="en-US" sz="2000" dirty="0"/>
              <a:t>Execute process </a:t>
            </a:r>
            <a:r>
              <a:rPr lang="th-TH" sz="2000" dirty="0"/>
              <a:t>ซึ่งมีลักษณะดังนี้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F4C4190-9273-CA12-21D1-31DFF07B16B1}"/>
              </a:ext>
            </a:extLst>
          </p:cNvPr>
          <p:cNvSpPr txBox="1"/>
          <p:nvPr/>
        </p:nvSpPr>
        <p:spPr>
          <a:xfrm>
            <a:off x="452717" y="1871003"/>
            <a:ext cx="742549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th-TH" dirty="0"/>
              <a:t>การ</a:t>
            </a:r>
            <a:r>
              <a:rPr lang="en-US" dirty="0"/>
              <a:t> import </a:t>
            </a:r>
            <a:r>
              <a:rPr lang="th-TH" dirty="0"/>
              <a:t>ที่ต้องใช้ คือ	</a:t>
            </a:r>
            <a:r>
              <a:rPr lang="en-US" sz="1600" dirty="0"/>
              <a:t>from </a:t>
            </a:r>
            <a:r>
              <a:rPr lang="en-US" sz="1600" dirty="0" err="1"/>
              <a:t>launch.conditions</a:t>
            </a:r>
            <a:r>
              <a:rPr lang="en-US" sz="1600" dirty="0"/>
              <a:t> import </a:t>
            </a:r>
            <a:r>
              <a:rPr lang="en-US" sz="1600" dirty="0" err="1"/>
              <a:t>IfCondition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from </a:t>
            </a:r>
            <a:r>
              <a:rPr lang="en-US" sz="1600" dirty="0" err="1"/>
              <a:t>launch.actions</a:t>
            </a:r>
            <a:r>
              <a:rPr lang="en-US" sz="1600" dirty="0"/>
              <a:t> import </a:t>
            </a:r>
            <a:r>
              <a:rPr lang="en-US" sz="1600" dirty="0" err="1"/>
              <a:t>ExecuteProcess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from </a:t>
            </a:r>
            <a:r>
              <a:rPr lang="en-US" sz="1600" dirty="0" err="1"/>
              <a:t>launch.substitutions</a:t>
            </a:r>
            <a:r>
              <a:rPr lang="en-US" sz="1600" dirty="0"/>
              <a:t> import </a:t>
            </a:r>
            <a:r>
              <a:rPr lang="en-US" sz="1600" dirty="0" err="1"/>
              <a:t>PythonExpression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from launch import </a:t>
            </a:r>
            <a:r>
              <a:rPr lang="en-US" sz="1600" dirty="0" err="1"/>
              <a:t>LaunchDescription</a:t>
            </a:r>
            <a:endParaRPr lang="en-US" sz="1600" dirty="0"/>
          </a:p>
          <a:p>
            <a:r>
              <a:rPr lang="en-US" sz="1600" dirty="0"/>
              <a:t>       </a:t>
            </a:r>
            <a:r>
              <a:rPr lang="th-TH" sz="1600" dirty="0"/>
              <a:t>			</a:t>
            </a:r>
            <a:r>
              <a:rPr lang="en-US" sz="1600" dirty="0"/>
              <a:t>import </a:t>
            </a:r>
            <a:r>
              <a:rPr lang="en-US" sz="1600" dirty="0" err="1"/>
              <a:t>os</a:t>
            </a:r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3322F9-1656-3E25-87C2-85B8EEE185C2}"/>
              </a:ext>
            </a:extLst>
          </p:cNvPr>
          <p:cNvSpPr txBox="1"/>
          <p:nvPr/>
        </p:nvSpPr>
        <p:spPr>
          <a:xfrm>
            <a:off x="452716" y="3294227"/>
            <a:ext cx="111296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2.</a:t>
            </a:r>
            <a:r>
              <a:rPr lang="th-TH" sz="1600" dirty="0"/>
              <a:t> ใน </a:t>
            </a:r>
            <a:r>
              <a:rPr lang="en-US" sz="1600" dirty="0"/>
              <a:t>function </a:t>
            </a:r>
            <a:r>
              <a:rPr lang="en-US" sz="1600" dirty="0" err="1"/>
              <a:t>generate_launch_description</a:t>
            </a:r>
            <a:r>
              <a:rPr lang="en-US" sz="1600" dirty="0"/>
              <a:t>()</a:t>
            </a:r>
            <a:r>
              <a:rPr lang="th-TH" sz="1600" dirty="0"/>
              <a:t> จะมีการสั่ง </a:t>
            </a:r>
            <a:r>
              <a:rPr lang="en-US" sz="1600" dirty="0"/>
              <a:t>function </a:t>
            </a:r>
            <a:r>
              <a:rPr lang="th-TH" sz="1600" dirty="0"/>
              <a:t>ที่จะไปเก็บ </a:t>
            </a:r>
            <a:r>
              <a:rPr lang="en-US" sz="1600" dirty="0"/>
              <a:t>node </a:t>
            </a:r>
            <a:r>
              <a:rPr lang="th-TH" sz="1600" dirty="0"/>
              <a:t>ที่ใช้งานอยู่ในรูปของ </a:t>
            </a:r>
            <a:r>
              <a:rPr lang="en-US" sz="1600" dirty="0"/>
              <a:t>list </a:t>
            </a:r>
            <a:r>
              <a:rPr lang="th-TH" sz="1600" dirty="0"/>
              <a:t>   และ จะมีการสร้างตัวแปรที่จะใช้ตรวจสอบเงื่อนไข</a:t>
            </a:r>
            <a:endParaRPr lang="en-US" sz="1600" dirty="0"/>
          </a:p>
          <a:p>
            <a:r>
              <a:rPr lang="en-US" sz="1600" dirty="0"/>
              <a:t>	</a:t>
            </a:r>
            <a:r>
              <a:rPr lang="th-TH" sz="1600" dirty="0"/>
              <a:t>เช่น ชื่อของ </a:t>
            </a:r>
            <a:r>
              <a:rPr lang="en-US" sz="1600" dirty="0"/>
              <a:t>node </a:t>
            </a:r>
            <a:r>
              <a:rPr lang="th-TH" sz="1600" dirty="0"/>
              <a:t>ที่จะตรวจสอบ คือ </a:t>
            </a:r>
            <a:r>
              <a:rPr lang="en-US" sz="1600" dirty="0"/>
              <a:t>NodewantTocheck1</a:t>
            </a:r>
            <a:r>
              <a:rPr lang="th-TH" sz="1600" dirty="0"/>
              <a:t> และ ตัวแปรที่ใช้ในการตรวจสอบ คือ </a:t>
            </a:r>
            <a:r>
              <a:rPr lang="en-US" sz="1600" dirty="0" err="1"/>
              <a:t>isTurtlesim</a:t>
            </a:r>
            <a:r>
              <a:rPr lang="th-TH" sz="1600" dirty="0"/>
              <a:t> เป็นต้น</a:t>
            </a:r>
            <a:endParaRPr lang="en-US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6DAE84-8803-B6E8-A1AA-4E43AE0E7CEF}"/>
              </a:ext>
            </a:extLst>
          </p:cNvPr>
          <p:cNvSpPr txBox="1"/>
          <p:nvPr/>
        </p:nvSpPr>
        <p:spPr>
          <a:xfrm>
            <a:off x="452716" y="4307124"/>
            <a:ext cx="10963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3. </a:t>
            </a:r>
            <a:r>
              <a:rPr lang="th-TH" sz="1600" dirty="0"/>
              <a:t>การสร้างตัวแปรในการ </a:t>
            </a:r>
            <a:r>
              <a:rPr lang="en-US" sz="1600" dirty="0"/>
              <a:t>run </a:t>
            </a:r>
            <a:r>
              <a:rPr lang="th-TH" sz="1600" dirty="0"/>
              <a:t>คำสั่งผ่าน </a:t>
            </a:r>
            <a:r>
              <a:rPr lang="en-US" sz="1600" dirty="0"/>
              <a:t>Execute process </a:t>
            </a:r>
            <a:endParaRPr lang="th-TH" sz="1600" dirty="0"/>
          </a:p>
          <a:p>
            <a:r>
              <a:rPr lang="en-US" sz="1600" dirty="0"/>
              <a:t>   </a:t>
            </a:r>
            <a:r>
              <a:rPr lang="en-US" sz="1400" dirty="0" err="1"/>
              <a:t>my_node</a:t>
            </a:r>
            <a:r>
              <a:rPr lang="en-US" sz="1400" dirty="0"/>
              <a:t> = </a:t>
            </a:r>
            <a:r>
              <a:rPr lang="en-US" sz="1400" dirty="0" err="1">
                <a:solidFill>
                  <a:srgbClr val="FF0000"/>
                </a:solidFill>
              </a:rPr>
              <a:t>ExecuteProcess</a:t>
            </a:r>
            <a:r>
              <a:rPr lang="en-US" sz="1400" dirty="0">
                <a:solidFill>
                  <a:srgbClr val="FF0000"/>
                </a:solidFill>
              </a:rPr>
              <a:t>(condition=</a:t>
            </a:r>
            <a:r>
              <a:rPr lang="en-US" sz="1400" dirty="0" err="1">
                <a:solidFill>
                  <a:srgbClr val="FF0000"/>
                </a:solidFill>
              </a:rPr>
              <a:t>IfCondition</a:t>
            </a:r>
            <a:r>
              <a:rPr lang="en-US" sz="1400" dirty="0">
                <a:solidFill>
                  <a:srgbClr val="FF0000"/>
                </a:solidFill>
              </a:rPr>
              <a:t>(</a:t>
            </a:r>
            <a:r>
              <a:rPr lang="en-US" sz="1400" dirty="0" err="1">
                <a:solidFill>
                  <a:srgbClr val="FF0000"/>
                </a:solidFill>
              </a:rPr>
              <a:t>PythonExpression</a:t>
            </a:r>
            <a:r>
              <a:rPr lang="en-US" sz="1400" dirty="0"/>
              <a:t>([</a:t>
            </a:r>
            <a:r>
              <a:rPr lang="en-US" sz="1400" dirty="0" err="1"/>
              <a:t>my_variable_env,your</a:t>
            </a:r>
            <a:r>
              <a:rPr lang="en-US" sz="1400" dirty="0"/>
              <a:t> condition,])) , </a:t>
            </a:r>
            <a:r>
              <a:rPr lang="en-US" sz="1400" dirty="0" err="1">
                <a:solidFill>
                  <a:srgbClr val="FF0000"/>
                </a:solidFill>
              </a:rPr>
              <a:t>cmd</a:t>
            </a:r>
            <a:r>
              <a:rPr lang="en-US" sz="1400" dirty="0">
                <a:solidFill>
                  <a:srgbClr val="FF0000"/>
                </a:solidFill>
              </a:rPr>
              <a:t>=</a:t>
            </a:r>
            <a:r>
              <a:rPr lang="en-US" sz="1400" dirty="0"/>
              <a:t>[[your command]] , </a:t>
            </a:r>
            <a:r>
              <a:rPr lang="en-US" sz="1400" dirty="0">
                <a:solidFill>
                  <a:srgbClr val="FF0000"/>
                </a:solidFill>
              </a:rPr>
              <a:t>shell=True</a:t>
            </a:r>
            <a:r>
              <a:rPr lang="en-US" sz="1400" dirty="0"/>
              <a:t>)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F07E63-4D67-4700-F1C3-152D5AA3CB20}"/>
              </a:ext>
            </a:extLst>
          </p:cNvPr>
          <p:cNvSpPr txBox="1"/>
          <p:nvPr/>
        </p:nvSpPr>
        <p:spPr>
          <a:xfrm>
            <a:off x="452716" y="5253543"/>
            <a:ext cx="10963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4. return  </a:t>
            </a:r>
            <a:r>
              <a:rPr lang="en-US" sz="1600" dirty="0" err="1">
                <a:solidFill>
                  <a:srgbClr val="FF0000"/>
                </a:solidFill>
              </a:rPr>
              <a:t>LaunchDescription</a:t>
            </a:r>
            <a:r>
              <a:rPr lang="en-US" sz="1600" dirty="0"/>
              <a:t>([  </a:t>
            </a:r>
          </a:p>
          <a:p>
            <a:r>
              <a:rPr lang="en-US" sz="1600" dirty="0"/>
              <a:t>                  </a:t>
            </a:r>
            <a:r>
              <a:rPr lang="en-US" sz="1600" dirty="0" err="1"/>
              <a:t>my_node</a:t>
            </a:r>
            <a:r>
              <a:rPr lang="en-US" sz="1600" dirty="0"/>
              <a:t>,])</a:t>
            </a:r>
          </a:p>
        </p:txBody>
      </p:sp>
    </p:spTree>
    <p:extLst>
      <p:ext uri="{BB962C8B-B14F-4D97-AF65-F5344CB8AC3E}">
        <p14:creationId xmlns:p14="http://schemas.microsoft.com/office/powerpoint/2010/main" val="894851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1129</TotalTime>
  <Words>1631</Words>
  <Application>Microsoft Office PowerPoint</Application>
  <PresentationFormat>Widescreen</PresentationFormat>
  <Paragraphs>156</Paragraphs>
  <Slides>18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การสร้าง launch file</vt:lpstr>
      <vt:lpstr>การ setup ในการสั่ง launch </vt:lpstr>
      <vt:lpstr>การเขียน launch file</vt:lpstr>
      <vt:lpstr>การเขียน launch file</vt:lpstr>
      <vt:lpstr>การเขียน launch file แบบเช็คตัวแปรผ่าน environment</vt:lpstr>
      <vt:lpstr>การเขียน launch file แบบเช็คตัวแปรผ่าน environment</vt:lpstr>
      <vt:lpstr>การเขียน launch file แบบเช็คตัวแปรผ่าน environment</vt:lpstr>
      <vt:lpstr>การเขียน launch file แบบเช็ค node อย่างมีเงื่อนไข</vt:lpstr>
      <vt:lpstr>การเขียน launch file แบบเช็ค node อย่างมีเงื่อนไข</vt:lpstr>
      <vt:lpstr>PowerPoint Presentation</vt:lpstr>
      <vt:lpstr>การเขียน launch file แบบเช็คการเปิด node </vt:lpstr>
      <vt:lpstr>PowerPoint Presentation</vt:lpstr>
      <vt:lpstr>PowerPoint Presentation</vt:lpstr>
      <vt:lpstr>การเขียน launch file แบบ state machine</vt:lpstr>
      <vt:lpstr>การเขียน launch file แบบ state machine</vt:lpstr>
      <vt:lpstr>การเขียน launch file แบบ state machine</vt:lpstr>
      <vt:lpstr>การสั่ง launch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NATTASIT PHAISALRITTIWONG</dc:creator>
  <cp:lastModifiedBy>NATTASIT PHAISALRITTIWONG</cp:lastModifiedBy>
  <cp:revision>11</cp:revision>
  <dcterms:created xsi:type="dcterms:W3CDTF">2022-06-21T11:34:35Z</dcterms:created>
  <dcterms:modified xsi:type="dcterms:W3CDTF">2022-06-23T12:45:24Z</dcterms:modified>
</cp:coreProperties>
</file>

<file path=docProps/thumbnail.jpeg>
</file>